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36"/>
  </p:notesMasterIdLst>
  <p:sldIdLst>
    <p:sldId id="256" r:id="rId2"/>
    <p:sldId id="257" r:id="rId3"/>
    <p:sldId id="259" r:id="rId4"/>
    <p:sldId id="373" r:id="rId5"/>
    <p:sldId id="261" r:id="rId6"/>
    <p:sldId id="262" r:id="rId7"/>
    <p:sldId id="260" r:id="rId8"/>
    <p:sldId id="268" r:id="rId9"/>
    <p:sldId id="265" r:id="rId10"/>
    <p:sldId id="282" r:id="rId11"/>
    <p:sldId id="283" r:id="rId12"/>
    <p:sldId id="266" r:id="rId13"/>
    <p:sldId id="271" r:id="rId14"/>
    <p:sldId id="272" r:id="rId15"/>
    <p:sldId id="376" r:id="rId16"/>
    <p:sldId id="377" r:id="rId17"/>
    <p:sldId id="378" r:id="rId18"/>
    <p:sldId id="369" r:id="rId19"/>
    <p:sldId id="374" r:id="rId20"/>
    <p:sldId id="365" r:id="rId21"/>
    <p:sldId id="372" r:id="rId22"/>
    <p:sldId id="381" r:id="rId23"/>
    <p:sldId id="273" r:id="rId24"/>
    <p:sldId id="281" r:id="rId25"/>
    <p:sldId id="367" r:id="rId26"/>
    <p:sldId id="279" r:id="rId27"/>
    <p:sldId id="276" r:id="rId28"/>
    <p:sldId id="380" r:id="rId29"/>
    <p:sldId id="382" r:id="rId30"/>
    <p:sldId id="277" r:id="rId31"/>
    <p:sldId id="383" r:id="rId32"/>
    <p:sldId id="363" r:id="rId33"/>
    <p:sldId id="358" r:id="rId34"/>
    <p:sldId id="3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2"/>
    <p:restoredTop sz="87920"/>
  </p:normalViewPr>
  <p:slideViewPr>
    <p:cSldViewPr snapToGrid="0">
      <p:cViewPr>
        <p:scale>
          <a:sx n="110" d="100"/>
          <a:sy n="110" d="100"/>
        </p:scale>
        <p:origin x="132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5248999196454974E-2"/>
          <c:y val="0.2036592404089223"/>
          <c:w val="0.90818781550025662"/>
          <c:h val="0.77091238005879359"/>
        </c:manualLayout>
      </c:layout>
      <c:lineChart>
        <c:grouping val="standard"/>
        <c:varyColors val="0"/>
        <c:ser>
          <c:idx val="0"/>
          <c:order val="0"/>
          <c:tx>
            <c:strRef>
              <c:f>non_dom_central!$CI$5</c:f>
              <c:strCache>
                <c:ptCount val="1"/>
                <c:pt idx="0">
                  <c:v>Non-Dom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non_dom_central!$CH$7:$CH$99</c:f>
              <c:numCache>
                <c:formatCode>mmm\-yy</c:formatCode>
                <c:ptCount val="93"/>
                <c:pt idx="0">
                  <c:v>42005</c:v>
                </c:pt>
                <c:pt idx="1">
                  <c:v>42036</c:v>
                </c:pt>
                <c:pt idx="2">
                  <c:v>42064</c:v>
                </c:pt>
                <c:pt idx="3">
                  <c:v>42095</c:v>
                </c:pt>
                <c:pt idx="4">
                  <c:v>42125</c:v>
                </c:pt>
                <c:pt idx="5">
                  <c:v>42156</c:v>
                </c:pt>
                <c:pt idx="6">
                  <c:v>42186</c:v>
                </c:pt>
                <c:pt idx="7">
                  <c:v>42217</c:v>
                </c:pt>
                <c:pt idx="8">
                  <c:v>42248</c:v>
                </c:pt>
                <c:pt idx="9">
                  <c:v>42278</c:v>
                </c:pt>
                <c:pt idx="10">
                  <c:v>42309</c:v>
                </c:pt>
                <c:pt idx="11">
                  <c:v>42339</c:v>
                </c:pt>
                <c:pt idx="12">
                  <c:v>42370</c:v>
                </c:pt>
                <c:pt idx="13">
                  <c:v>42401</c:v>
                </c:pt>
                <c:pt idx="14">
                  <c:v>42430</c:v>
                </c:pt>
                <c:pt idx="15">
                  <c:v>42461</c:v>
                </c:pt>
                <c:pt idx="16">
                  <c:v>42491</c:v>
                </c:pt>
                <c:pt idx="17">
                  <c:v>42522</c:v>
                </c:pt>
                <c:pt idx="18">
                  <c:v>42552</c:v>
                </c:pt>
                <c:pt idx="19">
                  <c:v>42583</c:v>
                </c:pt>
                <c:pt idx="20">
                  <c:v>42614</c:v>
                </c:pt>
                <c:pt idx="21">
                  <c:v>42644</c:v>
                </c:pt>
                <c:pt idx="22">
                  <c:v>42675</c:v>
                </c:pt>
                <c:pt idx="23">
                  <c:v>42705</c:v>
                </c:pt>
                <c:pt idx="24">
                  <c:v>42736</c:v>
                </c:pt>
                <c:pt idx="25">
                  <c:v>42767</c:v>
                </c:pt>
                <c:pt idx="26">
                  <c:v>42795</c:v>
                </c:pt>
                <c:pt idx="27">
                  <c:v>42826</c:v>
                </c:pt>
                <c:pt idx="28">
                  <c:v>42856</c:v>
                </c:pt>
                <c:pt idx="29">
                  <c:v>42887</c:v>
                </c:pt>
                <c:pt idx="30">
                  <c:v>42917</c:v>
                </c:pt>
                <c:pt idx="31">
                  <c:v>42948</c:v>
                </c:pt>
                <c:pt idx="32">
                  <c:v>42979</c:v>
                </c:pt>
                <c:pt idx="33">
                  <c:v>43009</c:v>
                </c:pt>
                <c:pt idx="34">
                  <c:v>43040</c:v>
                </c:pt>
                <c:pt idx="35">
                  <c:v>43070</c:v>
                </c:pt>
                <c:pt idx="36">
                  <c:v>43101</c:v>
                </c:pt>
                <c:pt idx="37">
                  <c:v>43132</c:v>
                </c:pt>
                <c:pt idx="38">
                  <c:v>43160</c:v>
                </c:pt>
                <c:pt idx="39">
                  <c:v>43191</c:v>
                </c:pt>
                <c:pt idx="40">
                  <c:v>43221</c:v>
                </c:pt>
                <c:pt idx="41">
                  <c:v>43252</c:v>
                </c:pt>
                <c:pt idx="42">
                  <c:v>43282</c:v>
                </c:pt>
                <c:pt idx="43">
                  <c:v>43313</c:v>
                </c:pt>
                <c:pt idx="44">
                  <c:v>43344</c:v>
                </c:pt>
                <c:pt idx="45">
                  <c:v>43374</c:v>
                </c:pt>
                <c:pt idx="46">
                  <c:v>43405</c:v>
                </c:pt>
                <c:pt idx="47">
                  <c:v>43435</c:v>
                </c:pt>
                <c:pt idx="48">
                  <c:v>43466</c:v>
                </c:pt>
                <c:pt idx="49">
                  <c:v>43497</c:v>
                </c:pt>
                <c:pt idx="50">
                  <c:v>43525</c:v>
                </c:pt>
                <c:pt idx="51">
                  <c:v>43556</c:v>
                </c:pt>
                <c:pt idx="52">
                  <c:v>43586</c:v>
                </c:pt>
                <c:pt idx="53">
                  <c:v>43617</c:v>
                </c:pt>
                <c:pt idx="54">
                  <c:v>43647</c:v>
                </c:pt>
                <c:pt idx="55">
                  <c:v>43678</c:v>
                </c:pt>
                <c:pt idx="56">
                  <c:v>43709</c:v>
                </c:pt>
                <c:pt idx="57">
                  <c:v>43739</c:v>
                </c:pt>
                <c:pt idx="58">
                  <c:v>43770</c:v>
                </c:pt>
                <c:pt idx="59">
                  <c:v>43800</c:v>
                </c:pt>
                <c:pt idx="60">
                  <c:v>43831</c:v>
                </c:pt>
                <c:pt idx="61">
                  <c:v>43862</c:v>
                </c:pt>
                <c:pt idx="62">
                  <c:v>43891</c:v>
                </c:pt>
                <c:pt idx="63">
                  <c:v>43922</c:v>
                </c:pt>
                <c:pt idx="64">
                  <c:v>43952</c:v>
                </c:pt>
                <c:pt idx="65">
                  <c:v>43983</c:v>
                </c:pt>
                <c:pt idx="66">
                  <c:v>44013</c:v>
                </c:pt>
                <c:pt idx="67">
                  <c:v>44044</c:v>
                </c:pt>
                <c:pt idx="68">
                  <c:v>44075</c:v>
                </c:pt>
                <c:pt idx="69">
                  <c:v>44105</c:v>
                </c:pt>
                <c:pt idx="70">
                  <c:v>44136</c:v>
                </c:pt>
                <c:pt idx="71">
                  <c:v>44166</c:v>
                </c:pt>
                <c:pt idx="72">
                  <c:v>44197</c:v>
                </c:pt>
                <c:pt idx="73">
                  <c:v>44228</c:v>
                </c:pt>
                <c:pt idx="74">
                  <c:v>44256</c:v>
                </c:pt>
                <c:pt idx="75">
                  <c:v>44287</c:v>
                </c:pt>
                <c:pt idx="76">
                  <c:v>44317</c:v>
                </c:pt>
                <c:pt idx="77">
                  <c:v>44348</c:v>
                </c:pt>
                <c:pt idx="78">
                  <c:v>44378</c:v>
                </c:pt>
                <c:pt idx="79">
                  <c:v>44409</c:v>
                </c:pt>
                <c:pt idx="80">
                  <c:v>44440</c:v>
                </c:pt>
                <c:pt idx="81">
                  <c:v>44470</c:v>
                </c:pt>
                <c:pt idx="82">
                  <c:v>44501</c:v>
                </c:pt>
                <c:pt idx="83">
                  <c:v>44531</c:v>
                </c:pt>
                <c:pt idx="84">
                  <c:v>44562</c:v>
                </c:pt>
                <c:pt idx="85">
                  <c:v>44593</c:v>
                </c:pt>
                <c:pt idx="86">
                  <c:v>44621</c:v>
                </c:pt>
                <c:pt idx="87">
                  <c:v>44652</c:v>
                </c:pt>
                <c:pt idx="88">
                  <c:v>44682</c:v>
                </c:pt>
                <c:pt idx="89">
                  <c:v>44713</c:v>
                </c:pt>
                <c:pt idx="90">
                  <c:v>44743</c:v>
                </c:pt>
                <c:pt idx="91">
                  <c:v>44774</c:v>
                </c:pt>
                <c:pt idx="92">
                  <c:v>44805</c:v>
                </c:pt>
              </c:numCache>
            </c:numRef>
          </c:cat>
          <c:val>
            <c:numRef>
              <c:f>non_dom_central!$CI$7:$CI$99</c:f>
              <c:numCache>
                <c:formatCode>0.00</c:formatCode>
                <c:ptCount val="93"/>
                <c:pt idx="0">
                  <c:v>1.1552150905688856</c:v>
                </c:pt>
                <c:pt idx="1">
                  <c:v>1.0516021329102472</c:v>
                </c:pt>
                <c:pt idx="2">
                  <c:v>1.1518834902879824</c:v>
                </c:pt>
                <c:pt idx="3">
                  <c:v>1.0929026255899654</c:v>
                </c:pt>
                <c:pt idx="4">
                  <c:v>1.1271404822819651</c:v>
                </c:pt>
                <c:pt idx="5">
                  <c:v>1.1228777923194841</c:v>
                </c:pt>
                <c:pt idx="6">
                  <c:v>1.1558351291149798</c:v>
                </c:pt>
                <c:pt idx="7">
                  <c:v>1.1271809806568085</c:v>
                </c:pt>
                <c:pt idx="8">
                  <c:v>1.1119033732686936</c:v>
                </c:pt>
                <c:pt idx="9">
                  <c:v>1.1329200600345297</c:v>
                </c:pt>
                <c:pt idx="10">
                  <c:v>1.0864148566654472</c:v>
                </c:pt>
                <c:pt idx="11">
                  <c:v>1.0868104283416709</c:v>
                </c:pt>
                <c:pt idx="12">
                  <c:v>1.1046910845449545</c:v>
                </c:pt>
                <c:pt idx="13">
                  <c:v>1.0418683492807788</c:v>
                </c:pt>
                <c:pt idx="14">
                  <c:v>1.0995284118718498</c:v>
                </c:pt>
                <c:pt idx="15">
                  <c:v>1.077304085475562</c:v>
                </c:pt>
                <c:pt idx="16">
                  <c:v>1.0863385303219069</c:v>
                </c:pt>
                <c:pt idx="17">
                  <c:v>1.0721987625035478</c:v>
                </c:pt>
                <c:pt idx="18">
                  <c:v>1.09267616652277</c:v>
                </c:pt>
                <c:pt idx="19">
                  <c:v>1.0881868953365577</c:v>
                </c:pt>
                <c:pt idx="20">
                  <c:v>1.0641245967961361</c:v>
                </c:pt>
                <c:pt idx="21">
                  <c:v>1.0712819067536337</c:v>
                </c:pt>
                <c:pt idx="22">
                  <c:v>1.0579630829132416</c:v>
                </c:pt>
                <c:pt idx="23">
                  <c:v>1.04913788927263</c:v>
                </c:pt>
                <c:pt idx="24">
                  <c:v>1.0795138834623974</c:v>
                </c:pt>
                <c:pt idx="25">
                  <c:v>0.97152184477773984</c:v>
                </c:pt>
                <c:pt idx="26">
                  <c:v>1.0721547242937242</c:v>
                </c:pt>
                <c:pt idx="27">
                  <c:v>1.0048182904261478</c:v>
                </c:pt>
                <c:pt idx="28">
                  <c:v>1.0649795815051646</c:v>
                </c:pt>
                <c:pt idx="29">
                  <c:v>1.0351286915585278</c:v>
                </c:pt>
                <c:pt idx="30">
                  <c:v>1.0597378788058951</c:v>
                </c:pt>
                <c:pt idx="31">
                  <c:v>1.0520546317955759</c:v>
                </c:pt>
                <c:pt idx="32">
                  <c:v>1.0182338792827839</c:v>
                </c:pt>
                <c:pt idx="33">
                  <c:v>1.0382778570599782</c:v>
                </c:pt>
                <c:pt idx="34">
                  <c:v>1.0170748846718869</c:v>
                </c:pt>
                <c:pt idx="35">
                  <c:v>1.0164352093141973</c:v>
                </c:pt>
                <c:pt idx="36">
                  <c:v>1.0626303474946937</c:v>
                </c:pt>
                <c:pt idx="37">
                  <c:v>0.9542937173418774</c:v>
                </c:pt>
                <c:pt idx="38">
                  <c:v>1.0657841450124601</c:v>
                </c:pt>
                <c:pt idx="39">
                  <c:v>1.0365498555755042</c:v>
                </c:pt>
                <c:pt idx="40">
                  <c:v>1.0429137510056106</c:v>
                </c:pt>
                <c:pt idx="41">
                  <c:v>1.013939726508742</c:v>
                </c:pt>
                <c:pt idx="42">
                  <c:v>1.0591907871728812</c:v>
                </c:pt>
                <c:pt idx="43">
                  <c:v>1.0548514238886999</c:v>
                </c:pt>
                <c:pt idx="44">
                  <c:v>1.0027592801400913</c:v>
                </c:pt>
                <c:pt idx="45">
                  <c:v>1.0488993725817648</c:v>
                </c:pt>
                <c:pt idx="46">
                  <c:v>1.0241415265909082</c:v>
                </c:pt>
                <c:pt idx="47">
                  <c:v>1.0045320175170063</c:v>
                </c:pt>
                <c:pt idx="48">
                  <c:v>1.0525339602035753</c:v>
                </c:pt>
                <c:pt idx="49">
                  <c:v>0.93351601459626987</c:v>
                </c:pt>
                <c:pt idx="50">
                  <c:v>1.0322067316870054</c:v>
                </c:pt>
                <c:pt idx="51">
                  <c:v>0.99162528268957173</c:v>
                </c:pt>
                <c:pt idx="52">
                  <c:v>1.0166753886153999</c:v>
                </c:pt>
                <c:pt idx="53">
                  <c:v>0.98474551830740142</c:v>
                </c:pt>
                <c:pt idx="54">
                  <c:v>1.0279322533577382</c:v>
                </c:pt>
                <c:pt idx="55">
                  <c:v>1.0082884507498207</c:v>
                </c:pt>
                <c:pt idx="56">
                  <c:v>0.96530872407836588</c:v>
                </c:pt>
                <c:pt idx="57">
                  <c:v>0.99502487562189057</c:v>
                </c:pt>
                <c:pt idx="58">
                  <c:v>0.99700897308075775</c:v>
                </c:pt>
                <c:pt idx="59">
                  <c:v>0.99601593625497997</c:v>
                </c:pt>
                <c:pt idx="60">
                  <c:v>1.0128564399446514</c:v>
                </c:pt>
                <c:pt idx="61">
                  <c:v>0.94996438538538808</c:v>
                </c:pt>
                <c:pt idx="62">
                  <c:v>1.0066165792468249</c:v>
                </c:pt>
                <c:pt idx="63">
                  <c:v>1.0070188073938633</c:v>
                </c:pt>
                <c:pt idx="64">
                  <c:v>1.0164799024553821</c:v>
                </c:pt>
                <c:pt idx="65">
                  <c:v>0.98107495449717219</c:v>
                </c:pt>
                <c:pt idx="66">
                  <c:v>1.0073379538998022</c:v>
                </c:pt>
                <c:pt idx="67">
                  <c:v>1.0103905170142655</c:v>
                </c:pt>
                <c:pt idx="68">
                  <c:v>0.99130866090071101</c:v>
                </c:pt>
                <c:pt idx="69">
                  <c:v>1.0290262082561907</c:v>
                </c:pt>
                <c:pt idx="70">
                  <c:v>0.9651836151142702</c:v>
                </c:pt>
                <c:pt idx="71">
                  <c:v>0.97841217238438039</c:v>
                </c:pt>
                <c:pt idx="72">
                  <c:v>0.99525479930816363</c:v>
                </c:pt>
                <c:pt idx="73">
                  <c:v>0.89784908266966612</c:v>
                </c:pt>
                <c:pt idx="74">
                  <c:v>0.97650257819650566</c:v>
                </c:pt>
                <c:pt idx="75">
                  <c:v>0.91601998661416917</c:v>
                </c:pt>
                <c:pt idx="76">
                  <c:v>0.96171799692177218</c:v>
                </c:pt>
                <c:pt idx="77">
                  <c:v>0.93514116890365173</c:v>
                </c:pt>
                <c:pt idx="78">
                  <c:v>0.96867400006876281</c:v>
                </c:pt>
                <c:pt idx="79">
                  <c:v>0.96059319360640005</c:v>
                </c:pt>
                <c:pt idx="80">
                  <c:v>0.94225138258735308</c:v>
                </c:pt>
                <c:pt idx="81">
                  <c:v>0.97316365486291634</c:v>
                </c:pt>
                <c:pt idx="82">
                  <c:v>0.94405437747040177</c:v>
                </c:pt>
                <c:pt idx="83">
                  <c:v>0.9500547355448159</c:v>
                </c:pt>
                <c:pt idx="84">
                  <c:v>0.96013832573280444</c:v>
                </c:pt>
                <c:pt idx="85">
                  <c:v>0.8762160104174217</c:v>
                </c:pt>
                <c:pt idx="86">
                  <c:v>0.95836296617081185</c:v>
                </c:pt>
                <c:pt idx="87">
                  <c:v>0.90535440393768352</c:v>
                </c:pt>
                <c:pt idx="88">
                  <c:v>0.92347301711514984</c:v>
                </c:pt>
                <c:pt idx="89">
                  <c:v>0.89960508047721932</c:v>
                </c:pt>
                <c:pt idx="90">
                  <c:v>0.93445811641657739</c:v>
                </c:pt>
                <c:pt idx="91">
                  <c:v>0.93835393047174331</c:v>
                </c:pt>
                <c:pt idx="92">
                  <c:v>0.89653701637731908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3B-BB4A-B1CA-13179AF1FB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6242463"/>
        <c:axId val="736234143"/>
      </c:lineChart>
      <c:dateAx>
        <c:axId val="736242463"/>
        <c:scaling>
          <c:orientation val="minMax"/>
        </c:scaling>
        <c:delete val="0"/>
        <c:axPos val="t"/>
        <c:numFmt formatCode="mmm\-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34143"/>
        <c:crosses val="max"/>
        <c:auto val="1"/>
        <c:lblOffset val="100"/>
        <c:baseTimeUnit val="months"/>
      </c:dateAx>
      <c:valAx>
        <c:axId val="736234143"/>
        <c:scaling>
          <c:orientation val="minMax"/>
          <c:min val="0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6242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F5729-7513-485C-8C77-B5C0AD82F6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5CD8D656-4863-4021-84B7-D92843D1C1C8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1. Getting needed dataflows:</a:t>
          </a:r>
        </a:p>
        <a:p>
          <a:r>
            <a:rPr lang="en-GB" sz="1100" dirty="0">
              <a:solidFill>
                <a:schemeClr val="tx1"/>
              </a:solidFill>
            </a:rPr>
            <a:t>- D0043:  GSP Group Correction Factors.</a:t>
          </a:r>
        </a:p>
        <a:p>
          <a:r>
            <a:rPr lang="en-GB" sz="1100" dirty="0">
              <a:solidFill>
                <a:schemeClr val="tx1"/>
              </a:solidFill>
            </a:rPr>
            <a:t>- D0018: Profile Class Coefficients.</a:t>
          </a:r>
        </a:p>
        <a:p>
          <a:r>
            <a:rPr lang="en-GB" sz="1100" dirty="0">
              <a:solidFill>
                <a:schemeClr val="tx1"/>
              </a:solidFill>
            </a:rPr>
            <a:t>- DXX: Transmission Loss Multipliers.</a:t>
          </a:r>
        </a:p>
        <a:p>
          <a:r>
            <a:rPr lang="en-GB" sz="1100" dirty="0">
              <a:solidFill>
                <a:schemeClr val="tx1"/>
              </a:solidFill>
            </a:rPr>
            <a:t>- </a:t>
          </a:r>
          <a:r>
            <a:rPr lang="en-US" sz="1100" dirty="0">
              <a:solidFill>
                <a:schemeClr val="tx1"/>
              </a:solidFill>
            </a:rPr>
            <a:t>D0265: Line Loss Factors.</a:t>
          </a:r>
          <a:endParaRPr lang="en-GB" sz="1100" dirty="0">
            <a:solidFill>
              <a:schemeClr val="tx1"/>
            </a:solidFill>
          </a:endParaRPr>
        </a:p>
      </dgm:t>
    </dgm:pt>
    <dgm:pt modelId="{F6C92075-FFC1-459A-B9AF-14B07FBAF9C5}" type="parTrans" cxnId="{793427C9-FF5C-45F6-B447-968CBAAAD0A6}">
      <dgm:prSet/>
      <dgm:spPr/>
      <dgm:t>
        <a:bodyPr/>
        <a:lstStyle/>
        <a:p>
          <a:endParaRPr lang="en-GB" sz="2400"/>
        </a:p>
      </dgm:t>
    </dgm:pt>
    <dgm:pt modelId="{C819AD9A-FA67-46B1-842A-A0CAA23CB6E0}" type="sibTrans" cxnId="{793427C9-FF5C-45F6-B447-968CBAAAD0A6}">
      <dgm:prSet custT="1"/>
      <dgm:spPr/>
      <dgm:t>
        <a:bodyPr/>
        <a:lstStyle/>
        <a:p>
          <a:endParaRPr lang="en-GB" sz="1000"/>
        </a:p>
      </dgm:t>
    </dgm:pt>
    <dgm:pt modelId="{79DCE403-4E67-4081-B3A8-3B27C3EEF44A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2. Processing P315 Reports using previous dataflows:</a:t>
          </a:r>
        </a:p>
        <a:p>
          <a:r>
            <a:rPr lang="en-GB" sz="1100" dirty="0">
              <a:solidFill>
                <a:schemeClr val="tx1"/>
              </a:solidFill>
            </a:rPr>
            <a:t>- P0276: GSP Group Consumption Reports (HH-metered).</a:t>
          </a:r>
        </a:p>
        <a:p>
          <a:r>
            <a:rPr lang="en-GB" sz="1100" dirty="0">
              <a:solidFill>
                <a:schemeClr val="tx1"/>
              </a:solidFill>
            </a:rPr>
            <a:t>- P0277: Group Market Matrix Report (NHH-metered) </a:t>
          </a:r>
        </a:p>
      </dgm:t>
    </dgm:pt>
    <dgm:pt modelId="{77FFDDC4-B663-4441-8C9C-15C6FD5D2009}" type="parTrans" cxnId="{C87EF6AF-3075-40A1-AF1F-6D578170E5C6}">
      <dgm:prSet/>
      <dgm:spPr/>
      <dgm:t>
        <a:bodyPr/>
        <a:lstStyle/>
        <a:p>
          <a:endParaRPr lang="en-GB" sz="2400"/>
        </a:p>
      </dgm:t>
    </dgm:pt>
    <dgm:pt modelId="{61345711-2D46-49E9-8358-D0EF7744F9C6}" type="sibTrans" cxnId="{C87EF6AF-3075-40A1-AF1F-6D578170E5C6}">
      <dgm:prSet custT="1"/>
      <dgm:spPr/>
      <dgm:t>
        <a:bodyPr/>
        <a:lstStyle/>
        <a:p>
          <a:endParaRPr lang="en-GB" sz="1000"/>
        </a:p>
      </dgm:t>
    </dgm:pt>
    <dgm:pt modelId="{1A697CDA-60A6-405E-AF11-F148E25848F7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3. Processing T-connected and D-connected Demand</a:t>
          </a:r>
        </a:p>
        <a:p>
          <a:r>
            <a:rPr lang="en-GB" sz="11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dirty="0">
            <a:solidFill>
              <a:schemeClr val="tx1"/>
            </a:solidFill>
          </a:endParaRPr>
        </a:p>
        <a:p>
          <a:r>
            <a:rPr lang="en-GB" sz="1100" dirty="0">
              <a:solidFill>
                <a:schemeClr val="tx1"/>
              </a:solidFill>
            </a:rPr>
            <a:t>- Processing T-connected demand data (half-hourly) from the CDCA-I042 dataflow.</a:t>
          </a:r>
        </a:p>
      </dgm:t>
    </dgm:pt>
    <dgm:pt modelId="{BB5F10D3-24BC-4B3F-A40C-4149B4D560E1}" type="parTrans" cxnId="{CAFA246B-E479-43B6-BC9B-42DFEF4F8C23}">
      <dgm:prSet/>
      <dgm:spPr/>
      <dgm:t>
        <a:bodyPr/>
        <a:lstStyle/>
        <a:p>
          <a:endParaRPr lang="en-GB" sz="2400"/>
        </a:p>
      </dgm:t>
    </dgm:pt>
    <dgm:pt modelId="{EE4179BB-4D61-4987-BE77-78D7B89FAB7F}" type="sibTrans" cxnId="{CAFA246B-E479-43B6-BC9B-42DFEF4F8C23}">
      <dgm:prSet custT="1"/>
      <dgm:spPr/>
      <dgm:t>
        <a:bodyPr/>
        <a:lstStyle/>
        <a:p>
          <a:endParaRPr lang="en-GB" sz="1000"/>
        </a:p>
      </dgm:t>
    </dgm:pt>
    <dgm:pt modelId="{311352DC-8981-4C50-92A9-673FD219FC81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GB" sz="1100" b="1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dirty="0">
            <a:solidFill>
              <a:schemeClr val="tx1"/>
            </a:solidFill>
            <a:sym typeface="Wingdings" panose="05000000000000000000" pitchFamily="2" charset="2"/>
          </a:endParaRPr>
        </a:p>
        <a:p>
          <a:r>
            <a:rPr lang="en-GB" sz="11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dirty="0">
              <a:solidFill>
                <a:schemeClr val="tx1"/>
              </a:solidFill>
            </a:rPr>
            <a:t> </a:t>
          </a:r>
        </a:p>
      </dgm:t>
    </dgm:pt>
    <dgm:pt modelId="{41F8C011-EC41-48CA-87AD-D49155315C8D}" type="parTrans" cxnId="{F9F74B6E-E0B2-4A9D-9475-F027B0383A5A}">
      <dgm:prSet/>
      <dgm:spPr/>
      <dgm:t>
        <a:bodyPr/>
        <a:lstStyle/>
        <a:p>
          <a:endParaRPr lang="en-GB" sz="2400"/>
        </a:p>
      </dgm:t>
    </dgm:pt>
    <dgm:pt modelId="{A531D359-115A-41CB-A91C-235D6A855ABD}" type="sibTrans" cxnId="{F9F74B6E-E0B2-4A9D-9475-F027B0383A5A}">
      <dgm:prSet custT="1"/>
      <dgm:spPr/>
      <dgm:t>
        <a:bodyPr/>
        <a:lstStyle/>
        <a:p>
          <a:endParaRPr lang="en-GB" sz="1000"/>
        </a:p>
      </dgm:t>
    </dgm:pt>
    <dgm:pt modelId="{2D237214-C23D-AA4A-8055-CC6232DAE2E0}" type="pres">
      <dgm:prSet presAssocID="{C45F5729-7513-485C-8C77-B5C0AD82F672}" presName="linear" presStyleCnt="0">
        <dgm:presLayoutVars>
          <dgm:animLvl val="lvl"/>
          <dgm:resizeHandles val="exact"/>
        </dgm:presLayoutVars>
      </dgm:prSet>
      <dgm:spPr/>
    </dgm:pt>
    <dgm:pt modelId="{DF7EF00A-C008-E949-91CC-9B2DCD4DB408}" type="pres">
      <dgm:prSet presAssocID="{5CD8D656-4863-4021-84B7-D92843D1C1C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94DB951-BEAE-D749-A596-77B046A08B48}" type="pres">
      <dgm:prSet presAssocID="{C819AD9A-FA67-46B1-842A-A0CAA23CB6E0}" presName="spacer" presStyleCnt="0"/>
      <dgm:spPr/>
    </dgm:pt>
    <dgm:pt modelId="{BB43CD38-4D66-7F48-B95C-D754C27EE6A1}" type="pres">
      <dgm:prSet presAssocID="{79DCE403-4E67-4081-B3A8-3B27C3EEF4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F412DD-979B-F94B-B9A1-D27A7E85018C}" type="pres">
      <dgm:prSet presAssocID="{61345711-2D46-49E9-8358-D0EF7744F9C6}" presName="spacer" presStyleCnt="0"/>
      <dgm:spPr/>
    </dgm:pt>
    <dgm:pt modelId="{F1B0A1B5-BE37-9443-A105-AA0710582759}" type="pres">
      <dgm:prSet presAssocID="{1A697CDA-60A6-405E-AF11-F148E25848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A479E3C-A231-8447-841D-5BDFEB8B4815}" type="pres">
      <dgm:prSet presAssocID="{EE4179BB-4D61-4987-BE77-78D7B89FAB7F}" presName="spacer" presStyleCnt="0"/>
      <dgm:spPr/>
    </dgm:pt>
    <dgm:pt modelId="{51B769CF-DAE8-8947-B45F-2658FBB4058D}" type="pres">
      <dgm:prSet presAssocID="{311352DC-8981-4C50-92A9-673FD219FC8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65C4529-D9D6-F34F-90B3-6A73100DE2BF}" type="presOf" srcId="{1A697CDA-60A6-405E-AF11-F148E25848F7}" destId="{F1B0A1B5-BE37-9443-A105-AA0710582759}" srcOrd="0" destOrd="0" presId="urn:microsoft.com/office/officeart/2005/8/layout/vList2"/>
    <dgm:cxn modelId="{5BB1CD36-9532-3841-AC7C-C28E6FDA17F5}" type="presOf" srcId="{C45F5729-7513-485C-8C77-B5C0AD82F672}" destId="{2D237214-C23D-AA4A-8055-CC6232DAE2E0}" srcOrd="0" destOrd="0" presId="urn:microsoft.com/office/officeart/2005/8/layout/vList2"/>
    <dgm:cxn modelId="{64D11949-0D6E-6342-BBE9-B475760AEC48}" type="presOf" srcId="{5CD8D656-4863-4021-84B7-D92843D1C1C8}" destId="{DF7EF00A-C008-E949-91CC-9B2DCD4DB408}" srcOrd="0" destOrd="0" presId="urn:microsoft.com/office/officeart/2005/8/layout/vList2"/>
    <dgm:cxn modelId="{41E9B94E-C475-944D-8FD3-3154456F794E}" type="presOf" srcId="{311352DC-8981-4C50-92A9-673FD219FC81}" destId="{51B769CF-DAE8-8947-B45F-2658FBB4058D}" srcOrd="0" destOrd="0" presId="urn:microsoft.com/office/officeart/2005/8/layout/vList2"/>
    <dgm:cxn modelId="{CAFA246B-E479-43B6-BC9B-42DFEF4F8C23}" srcId="{C45F5729-7513-485C-8C77-B5C0AD82F672}" destId="{1A697CDA-60A6-405E-AF11-F148E25848F7}" srcOrd="2" destOrd="0" parTransId="{BB5F10D3-24BC-4B3F-A40C-4149B4D560E1}" sibTransId="{EE4179BB-4D61-4987-BE77-78D7B89FAB7F}"/>
    <dgm:cxn modelId="{F9F74B6E-E0B2-4A9D-9475-F027B0383A5A}" srcId="{C45F5729-7513-485C-8C77-B5C0AD82F672}" destId="{311352DC-8981-4C50-92A9-673FD219FC81}" srcOrd="3" destOrd="0" parTransId="{41F8C011-EC41-48CA-87AD-D49155315C8D}" sibTransId="{A531D359-115A-41CB-A91C-235D6A855ABD}"/>
    <dgm:cxn modelId="{C87EF6AF-3075-40A1-AF1F-6D578170E5C6}" srcId="{C45F5729-7513-485C-8C77-B5C0AD82F672}" destId="{79DCE403-4E67-4081-B3A8-3B27C3EEF44A}" srcOrd="1" destOrd="0" parTransId="{77FFDDC4-B663-4441-8C9C-15C6FD5D2009}" sibTransId="{61345711-2D46-49E9-8358-D0EF7744F9C6}"/>
    <dgm:cxn modelId="{793427C9-FF5C-45F6-B447-968CBAAAD0A6}" srcId="{C45F5729-7513-485C-8C77-B5C0AD82F672}" destId="{5CD8D656-4863-4021-84B7-D92843D1C1C8}" srcOrd="0" destOrd="0" parTransId="{F6C92075-FFC1-459A-B9AF-14B07FBAF9C5}" sibTransId="{C819AD9A-FA67-46B1-842A-A0CAA23CB6E0}"/>
    <dgm:cxn modelId="{057735D6-4084-3D48-B1F4-4D21E3C819F5}" type="presOf" srcId="{79DCE403-4E67-4081-B3A8-3B27C3EEF44A}" destId="{BB43CD38-4D66-7F48-B95C-D754C27EE6A1}" srcOrd="0" destOrd="0" presId="urn:microsoft.com/office/officeart/2005/8/layout/vList2"/>
    <dgm:cxn modelId="{DB600BE0-F411-FB44-BCCD-83A3040A8960}" type="presParOf" srcId="{2D237214-C23D-AA4A-8055-CC6232DAE2E0}" destId="{DF7EF00A-C008-E949-91CC-9B2DCD4DB408}" srcOrd="0" destOrd="0" presId="urn:microsoft.com/office/officeart/2005/8/layout/vList2"/>
    <dgm:cxn modelId="{608C9147-95BA-E040-97D4-81F958C55F92}" type="presParOf" srcId="{2D237214-C23D-AA4A-8055-CC6232DAE2E0}" destId="{894DB951-BEAE-D749-A596-77B046A08B48}" srcOrd="1" destOrd="0" presId="urn:microsoft.com/office/officeart/2005/8/layout/vList2"/>
    <dgm:cxn modelId="{9434F48B-05E2-CF4A-AE87-6AF35E29F88B}" type="presParOf" srcId="{2D237214-C23D-AA4A-8055-CC6232DAE2E0}" destId="{BB43CD38-4D66-7F48-B95C-D754C27EE6A1}" srcOrd="2" destOrd="0" presId="urn:microsoft.com/office/officeart/2005/8/layout/vList2"/>
    <dgm:cxn modelId="{13ED2A2A-91D4-0F4A-88F5-3629DC0BD7F3}" type="presParOf" srcId="{2D237214-C23D-AA4A-8055-CC6232DAE2E0}" destId="{BAF412DD-979B-F94B-B9A1-D27A7E85018C}" srcOrd="3" destOrd="0" presId="urn:microsoft.com/office/officeart/2005/8/layout/vList2"/>
    <dgm:cxn modelId="{B998ADA8-E5D8-B246-85F8-6097190FDB0D}" type="presParOf" srcId="{2D237214-C23D-AA4A-8055-CC6232DAE2E0}" destId="{F1B0A1B5-BE37-9443-A105-AA0710582759}" srcOrd="4" destOrd="0" presId="urn:microsoft.com/office/officeart/2005/8/layout/vList2"/>
    <dgm:cxn modelId="{37C92D65-4CA3-9446-B5F1-B40BD1AA8362}" type="presParOf" srcId="{2D237214-C23D-AA4A-8055-CC6232DAE2E0}" destId="{7A479E3C-A231-8447-841D-5BDFEB8B4815}" srcOrd="5" destOrd="0" presId="urn:microsoft.com/office/officeart/2005/8/layout/vList2"/>
    <dgm:cxn modelId="{2A5E19BF-E1AB-7C43-857D-5A8FCE776391}" type="presParOf" srcId="{2D237214-C23D-AA4A-8055-CC6232DAE2E0}" destId="{51B769CF-DAE8-8947-B45F-2658FBB4058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92484E-726C-4018-A606-63F9B959160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958ACD2-80E1-4238-9172-7866D9F63216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Hourly: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hourly volume ± (daily shape).</a:t>
          </a:r>
        </a:p>
        <a:p>
          <a:pPr algn="ctr"/>
          <a:r>
            <a:rPr lang="en-GB" sz="1400" dirty="0"/>
            <a:t>- Seasonality impact on the hourly volume.</a:t>
          </a:r>
          <a:endParaRPr lang="en-US" sz="1400" dirty="0"/>
        </a:p>
        <a:p>
          <a:pPr algn="ctr"/>
          <a:r>
            <a:rPr lang="en-US" sz="1400" dirty="0"/>
            <a:t>- Holiday impact on the hourly volume ± (daily profile).</a:t>
          </a:r>
          <a:endParaRPr lang="en-GB" sz="14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Change of the daily shape throughout the weeks, months, years.</a:t>
          </a:r>
          <a:r>
            <a:rPr lang="en-GB" sz="1400" dirty="0"/>
            <a:t> </a:t>
          </a:r>
        </a:p>
      </dgm:t>
    </dgm:pt>
    <dgm:pt modelId="{714321AF-9AAF-481F-95EA-ED42AD1EF01A}" type="parTrans" cxnId="{A1E1C683-6CA4-419A-AEC9-C8763703E267}">
      <dgm:prSet/>
      <dgm:spPr/>
      <dgm:t>
        <a:bodyPr/>
        <a:lstStyle/>
        <a:p>
          <a:endParaRPr lang="en-GB"/>
        </a:p>
      </dgm:t>
    </dgm:pt>
    <dgm:pt modelId="{9DD0B026-6609-47E8-B60D-F05F39D5BE4A}" type="sibTrans" cxnId="{A1E1C683-6CA4-419A-AEC9-C8763703E267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B768ADDC-7831-4CFA-BFE3-6FAB8D76B13F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Daily: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 impact on the daily volume.</a:t>
          </a:r>
        </a:p>
        <a:p>
          <a:pPr algn="ctr"/>
          <a:r>
            <a:rPr lang="en-GB" sz="1400" dirty="0"/>
            <a:t>- Seasonality impact on the daily volume.</a:t>
          </a:r>
        </a:p>
        <a:p>
          <a:pPr algn="ctr"/>
          <a:r>
            <a:rPr lang="en-GB" sz="1400" dirty="0"/>
            <a:t>- Holiday impact on the daily volume.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*Faster to run – straight forward analysis on the impact of holidays on demand.</a:t>
          </a:r>
          <a:endParaRPr lang="en-GB" sz="1400" b="0" u="none" dirty="0"/>
        </a:p>
      </dgm:t>
    </dgm:pt>
    <dgm:pt modelId="{145C300B-6F84-4B97-ADBD-2C55D00F279E}" type="parTrans" cxnId="{FF508E92-BE5B-4550-BA1D-EE23716D8D02}">
      <dgm:prSet/>
      <dgm:spPr/>
      <dgm:t>
        <a:bodyPr/>
        <a:lstStyle/>
        <a:p>
          <a:endParaRPr lang="en-GB"/>
        </a:p>
      </dgm:t>
    </dgm:pt>
    <dgm:pt modelId="{62662DC7-7F46-4331-AB98-96B20362B0A3}" type="sibTrans" cxnId="{FF508E92-BE5B-4550-BA1D-EE23716D8D02}">
      <dgm:prSet/>
      <dgm:spPr>
        <a:ln>
          <a:solidFill>
            <a:schemeClr val="accent1"/>
          </a:solidFill>
        </a:ln>
      </dgm:spPr>
      <dgm:t>
        <a:bodyPr/>
        <a:lstStyle/>
        <a:p>
          <a:endParaRPr lang="en-GB"/>
        </a:p>
      </dgm:t>
    </dgm:pt>
    <dgm:pt modelId="{CC6C224D-F742-464F-9640-B49C578F2A84}">
      <dgm:prSet phldrT="[Text]" custT="1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pPr algn="ctr"/>
          <a:r>
            <a:rPr lang="en-GB" sz="1600" b="1" u="none" dirty="0"/>
            <a:t>Monthly: </a:t>
          </a:r>
        </a:p>
        <a:p>
          <a:pPr algn="ctr"/>
          <a:endParaRPr lang="en-GB" sz="1400" b="1" u="sng" dirty="0"/>
        </a:p>
        <a:p>
          <a:pPr algn="ctr"/>
          <a:r>
            <a:rPr lang="en-US" sz="1400" dirty="0"/>
            <a:t>- Weather/Holidays corrected demand is used as an input </a:t>
          </a:r>
          <a:r>
            <a:rPr lang="en-US" sz="1200" dirty="0"/>
            <a:t>(Taking away weather effects and conveying a cleaner timeseries)</a:t>
          </a:r>
          <a:endParaRPr lang="en-GB" sz="1200" dirty="0"/>
        </a:p>
        <a:p>
          <a:pPr algn="ctr">
            <a:buFont typeface="Wingdings" panose="05000000000000000000" pitchFamily="2" charset="2"/>
            <a:buChar char=""/>
          </a:pPr>
          <a:r>
            <a:rPr lang="en-US" sz="1400" dirty="0"/>
            <a:t>- Having these “weather/H-adjusted” volumes allows us to use available indicators as regressors: 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(GDP for the Non-domestic demand)</a:t>
          </a:r>
        </a:p>
        <a:p>
          <a:pPr algn="ctr">
            <a:buFont typeface="Wingdings" panose="05000000000000000000" pitchFamily="2" charset="2"/>
            <a:buChar char=""/>
          </a:pPr>
          <a:r>
            <a:rPr lang="en-US" sz="1200" dirty="0"/>
            <a:t>(Population + Prices for the Domestic demand)</a:t>
          </a:r>
          <a:endParaRPr lang="en-GB" sz="1400" b="0" u="none" dirty="0"/>
        </a:p>
      </dgm:t>
    </dgm:pt>
    <dgm:pt modelId="{978C3BA4-F0BB-4160-90F5-C8776D0B7105}" type="parTrans" cxnId="{9B9F4E04-E8D5-4584-A821-04267C4C21FF}">
      <dgm:prSet/>
      <dgm:spPr/>
      <dgm:t>
        <a:bodyPr/>
        <a:lstStyle/>
        <a:p>
          <a:endParaRPr lang="en-GB"/>
        </a:p>
      </dgm:t>
    </dgm:pt>
    <dgm:pt modelId="{9F243826-C383-466B-9B6C-F1B3E524D57F}" type="sibTrans" cxnId="{9B9F4E04-E8D5-4584-A821-04267C4C21FF}">
      <dgm:prSet/>
      <dgm:spPr/>
      <dgm:t>
        <a:bodyPr/>
        <a:lstStyle/>
        <a:p>
          <a:endParaRPr lang="en-GB"/>
        </a:p>
      </dgm:t>
    </dgm:pt>
    <dgm:pt modelId="{FF891CF0-CBDC-4D42-98CE-F53A6B570BAB}" type="pres">
      <dgm:prSet presAssocID="{9F92484E-726C-4018-A606-63F9B959160E}" presName="Name0" presStyleCnt="0">
        <dgm:presLayoutVars>
          <dgm:dir/>
          <dgm:resizeHandles val="exact"/>
        </dgm:presLayoutVars>
      </dgm:prSet>
      <dgm:spPr/>
    </dgm:pt>
    <dgm:pt modelId="{776F5A4F-004C-436C-A95A-290F145A67D7}" type="pres">
      <dgm:prSet presAssocID="{3958ACD2-80E1-4238-9172-7866D9F63216}" presName="node" presStyleLbl="node1" presStyleIdx="0" presStyleCnt="3" custScaleY="206489">
        <dgm:presLayoutVars>
          <dgm:bulletEnabled val="1"/>
        </dgm:presLayoutVars>
      </dgm:prSet>
      <dgm:spPr/>
    </dgm:pt>
    <dgm:pt modelId="{CBBAD6D8-5FE6-44D2-99D5-C6EA98661A58}" type="pres">
      <dgm:prSet presAssocID="{9DD0B026-6609-47E8-B60D-F05F39D5BE4A}" presName="sibTrans" presStyleLbl="sibTrans2D1" presStyleIdx="0" presStyleCnt="2"/>
      <dgm:spPr/>
    </dgm:pt>
    <dgm:pt modelId="{DAC5F03F-0562-4DAA-B117-86E00A27D038}" type="pres">
      <dgm:prSet presAssocID="{9DD0B026-6609-47E8-B60D-F05F39D5BE4A}" presName="connectorText" presStyleLbl="sibTrans2D1" presStyleIdx="0" presStyleCnt="2"/>
      <dgm:spPr/>
    </dgm:pt>
    <dgm:pt modelId="{FA8FD5A8-FBCA-427C-AB00-B68B27796302}" type="pres">
      <dgm:prSet presAssocID="{B768ADDC-7831-4CFA-BFE3-6FAB8D76B13F}" presName="node" presStyleLbl="node1" presStyleIdx="1" presStyleCnt="3" custScaleY="206489">
        <dgm:presLayoutVars>
          <dgm:bulletEnabled val="1"/>
        </dgm:presLayoutVars>
      </dgm:prSet>
      <dgm:spPr/>
    </dgm:pt>
    <dgm:pt modelId="{1CC32D66-3992-4617-B608-B1A120FAE9CE}" type="pres">
      <dgm:prSet presAssocID="{62662DC7-7F46-4331-AB98-96B20362B0A3}" presName="sibTrans" presStyleLbl="sibTrans2D1" presStyleIdx="1" presStyleCnt="2"/>
      <dgm:spPr/>
    </dgm:pt>
    <dgm:pt modelId="{FA022BC1-50DB-4DBE-B0E7-4CA79E3D20C4}" type="pres">
      <dgm:prSet presAssocID="{62662DC7-7F46-4331-AB98-96B20362B0A3}" presName="connectorText" presStyleLbl="sibTrans2D1" presStyleIdx="1" presStyleCnt="2"/>
      <dgm:spPr/>
    </dgm:pt>
    <dgm:pt modelId="{8F293836-88F7-4BCE-B38F-9B8818D9BD0F}" type="pres">
      <dgm:prSet presAssocID="{CC6C224D-F742-464F-9640-B49C578F2A84}" presName="node" presStyleLbl="node1" presStyleIdx="2" presStyleCnt="3" custScaleY="206489">
        <dgm:presLayoutVars>
          <dgm:bulletEnabled val="1"/>
        </dgm:presLayoutVars>
      </dgm:prSet>
      <dgm:spPr/>
    </dgm:pt>
  </dgm:ptLst>
  <dgm:cxnLst>
    <dgm:cxn modelId="{9B9F4E04-E8D5-4584-A821-04267C4C21FF}" srcId="{9F92484E-726C-4018-A606-63F9B959160E}" destId="{CC6C224D-F742-464F-9640-B49C578F2A84}" srcOrd="2" destOrd="0" parTransId="{978C3BA4-F0BB-4160-90F5-C8776D0B7105}" sibTransId="{9F243826-C383-466B-9B6C-F1B3E524D57F}"/>
    <dgm:cxn modelId="{8C7AE123-090C-4BDA-8184-8D35783693B9}" type="presOf" srcId="{CC6C224D-F742-464F-9640-B49C578F2A84}" destId="{8F293836-88F7-4BCE-B38F-9B8818D9BD0F}" srcOrd="0" destOrd="0" presId="urn:microsoft.com/office/officeart/2005/8/layout/process1"/>
    <dgm:cxn modelId="{C22B4D2A-B4D1-4B4D-ACD6-E175A59BC401}" type="presOf" srcId="{62662DC7-7F46-4331-AB98-96B20362B0A3}" destId="{1CC32D66-3992-4617-B608-B1A120FAE9CE}" srcOrd="0" destOrd="0" presId="urn:microsoft.com/office/officeart/2005/8/layout/process1"/>
    <dgm:cxn modelId="{5BA3D46E-C4D2-4E3F-9EF2-348C75FCC32F}" type="presOf" srcId="{9DD0B026-6609-47E8-B60D-F05F39D5BE4A}" destId="{DAC5F03F-0562-4DAA-B117-86E00A27D038}" srcOrd="1" destOrd="0" presId="urn:microsoft.com/office/officeart/2005/8/layout/process1"/>
    <dgm:cxn modelId="{7CB28778-3848-4048-AE11-43E34A2348F3}" type="presOf" srcId="{3958ACD2-80E1-4238-9172-7866D9F63216}" destId="{776F5A4F-004C-436C-A95A-290F145A67D7}" srcOrd="0" destOrd="0" presId="urn:microsoft.com/office/officeart/2005/8/layout/process1"/>
    <dgm:cxn modelId="{A1E1C683-6CA4-419A-AEC9-C8763703E267}" srcId="{9F92484E-726C-4018-A606-63F9B959160E}" destId="{3958ACD2-80E1-4238-9172-7866D9F63216}" srcOrd="0" destOrd="0" parTransId="{714321AF-9AAF-481F-95EA-ED42AD1EF01A}" sibTransId="{9DD0B026-6609-47E8-B60D-F05F39D5BE4A}"/>
    <dgm:cxn modelId="{FF508E92-BE5B-4550-BA1D-EE23716D8D02}" srcId="{9F92484E-726C-4018-A606-63F9B959160E}" destId="{B768ADDC-7831-4CFA-BFE3-6FAB8D76B13F}" srcOrd="1" destOrd="0" parTransId="{145C300B-6F84-4B97-ADBD-2C55D00F279E}" sibTransId="{62662DC7-7F46-4331-AB98-96B20362B0A3}"/>
    <dgm:cxn modelId="{A19CDAA4-8613-4BBA-BF7F-BFFC0D0F05D7}" type="presOf" srcId="{62662DC7-7F46-4331-AB98-96B20362B0A3}" destId="{FA022BC1-50DB-4DBE-B0E7-4CA79E3D20C4}" srcOrd="1" destOrd="0" presId="urn:microsoft.com/office/officeart/2005/8/layout/process1"/>
    <dgm:cxn modelId="{72C891A8-FB4C-4EF5-B380-B85F0EECA16F}" type="presOf" srcId="{9F92484E-726C-4018-A606-63F9B959160E}" destId="{FF891CF0-CBDC-4D42-98CE-F53A6B570BAB}" srcOrd="0" destOrd="0" presId="urn:microsoft.com/office/officeart/2005/8/layout/process1"/>
    <dgm:cxn modelId="{B628E7C5-DB4B-447C-AE39-B8C2778C9BF7}" type="presOf" srcId="{B768ADDC-7831-4CFA-BFE3-6FAB8D76B13F}" destId="{FA8FD5A8-FBCA-427C-AB00-B68B27796302}" srcOrd="0" destOrd="0" presId="urn:microsoft.com/office/officeart/2005/8/layout/process1"/>
    <dgm:cxn modelId="{A09730EA-10FB-4294-90F3-6BED469D6C59}" type="presOf" srcId="{9DD0B026-6609-47E8-B60D-F05F39D5BE4A}" destId="{CBBAD6D8-5FE6-44D2-99D5-C6EA98661A58}" srcOrd="0" destOrd="0" presId="urn:microsoft.com/office/officeart/2005/8/layout/process1"/>
    <dgm:cxn modelId="{27FA70A7-AE38-4F7C-AF16-B1AC4B1719DF}" type="presParOf" srcId="{FF891CF0-CBDC-4D42-98CE-F53A6B570BAB}" destId="{776F5A4F-004C-436C-A95A-290F145A67D7}" srcOrd="0" destOrd="0" presId="urn:microsoft.com/office/officeart/2005/8/layout/process1"/>
    <dgm:cxn modelId="{7CCD1781-E018-4880-9925-248A71587954}" type="presParOf" srcId="{FF891CF0-CBDC-4D42-98CE-F53A6B570BAB}" destId="{CBBAD6D8-5FE6-44D2-99D5-C6EA98661A58}" srcOrd="1" destOrd="0" presId="urn:microsoft.com/office/officeart/2005/8/layout/process1"/>
    <dgm:cxn modelId="{138C7D24-237E-49E1-8616-DA1A9EB8438B}" type="presParOf" srcId="{CBBAD6D8-5FE6-44D2-99D5-C6EA98661A58}" destId="{DAC5F03F-0562-4DAA-B117-86E00A27D038}" srcOrd="0" destOrd="0" presId="urn:microsoft.com/office/officeart/2005/8/layout/process1"/>
    <dgm:cxn modelId="{BB2C9E4D-5B9A-4249-8DAE-5809F74A07F9}" type="presParOf" srcId="{FF891CF0-CBDC-4D42-98CE-F53A6B570BAB}" destId="{FA8FD5A8-FBCA-427C-AB00-B68B27796302}" srcOrd="2" destOrd="0" presId="urn:microsoft.com/office/officeart/2005/8/layout/process1"/>
    <dgm:cxn modelId="{E0D5AEB9-5C22-4E7B-8B6D-70AA35982336}" type="presParOf" srcId="{FF891CF0-CBDC-4D42-98CE-F53A6B570BAB}" destId="{1CC32D66-3992-4617-B608-B1A120FAE9CE}" srcOrd="3" destOrd="0" presId="urn:microsoft.com/office/officeart/2005/8/layout/process1"/>
    <dgm:cxn modelId="{F25CB06C-E368-4AED-B2A0-ED3AAC921EE8}" type="presParOf" srcId="{1CC32D66-3992-4617-B608-B1A120FAE9CE}" destId="{FA022BC1-50DB-4DBE-B0E7-4CA79E3D20C4}" srcOrd="0" destOrd="0" presId="urn:microsoft.com/office/officeart/2005/8/layout/process1"/>
    <dgm:cxn modelId="{2732B842-98AE-44EF-AEC8-64C873A40839}" type="presParOf" srcId="{FF891CF0-CBDC-4D42-98CE-F53A6B570BAB}" destId="{8F293836-88F7-4BCE-B38F-9B8818D9BD0F}" srcOrd="4" destOrd="0" presId="urn:microsoft.com/office/officeart/2005/8/layout/process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A319B5-E5AC-4844-9A8D-6E00AE1746A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5D6013-4B33-424D-855E-037E96A7A33E}">
      <dgm:prSet phldrT="[Text]"/>
      <dgm:spPr/>
      <dgm:t>
        <a:bodyPr/>
        <a:lstStyle/>
        <a:p>
          <a:r>
            <a:rPr lang="en-GB" dirty="0" err="1"/>
            <a:t>seasonality_prior_scale</a:t>
          </a:r>
          <a:r>
            <a:rPr lang="en-GB" dirty="0"/>
            <a:t>: [0.01, 10] </a:t>
          </a:r>
          <a:r>
            <a:rPr lang="en-GB" i="1" dirty="0"/>
            <a:t>default 10</a:t>
          </a:r>
        </a:p>
      </dgm:t>
    </dgm:pt>
    <dgm:pt modelId="{221F7ECA-CBFB-F640-9B5A-5C42134A87F0}" type="parTrans" cxnId="{86497B0D-DCCE-BE45-ABF7-B5CBD5A67D64}">
      <dgm:prSet/>
      <dgm:spPr/>
      <dgm:t>
        <a:bodyPr/>
        <a:lstStyle/>
        <a:p>
          <a:endParaRPr lang="en-GB"/>
        </a:p>
      </dgm:t>
    </dgm:pt>
    <dgm:pt modelId="{77AA5C46-E52E-6F4C-B9EC-A2F7C2C1EDD9}" type="sibTrans" cxnId="{86497B0D-DCCE-BE45-ABF7-B5CBD5A67D64}">
      <dgm:prSet/>
      <dgm:spPr/>
      <dgm:t>
        <a:bodyPr/>
        <a:lstStyle/>
        <a:p>
          <a:endParaRPr lang="en-GB"/>
        </a:p>
      </dgm:t>
    </dgm:pt>
    <dgm:pt modelId="{20479162-C2F5-E646-98DA-86C3950FD461}">
      <dgm:prSet phldrT="[Text]"/>
      <dgm:spPr/>
      <dgm:t>
        <a:bodyPr/>
        <a:lstStyle/>
        <a:p>
          <a:r>
            <a:rPr lang="en-GB" dirty="0" err="1"/>
            <a:t>holidays_prior_scale</a:t>
          </a:r>
          <a:r>
            <a:rPr lang="en-GB" dirty="0"/>
            <a:t>: [0.01, 10] </a:t>
          </a:r>
          <a:r>
            <a:rPr lang="en-GB" i="1" dirty="0"/>
            <a:t>default 10</a:t>
          </a:r>
          <a:endParaRPr lang="en-GB" dirty="0"/>
        </a:p>
      </dgm:t>
    </dgm:pt>
    <dgm:pt modelId="{EF909837-BB94-3943-9196-3647BCD34A08}" type="parTrans" cxnId="{074EBD44-D930-FC4D-BEEC-65D010EAEFB5}">
      <dgm:prSet/>
      <dgm:spPr/>
      <dgm:t>
        <a:bodyPr/>
        <a:lstStyle/>
        <a:p>
          <a:endParaRPr lang="en-GB"/>
        </a:p>
      </dgm:t>
    </dgm:pt>
    <dgm:pt modelId="{81E38DA9-C604-D940-93EA-388A754AB949}" type="sibTrans" cxnId="{074EBD44-D930-FC4D-BEEC-65D010EAEFB5}">
      <dgm:prSet/>
      <dgm:spPr/>
      <dgm:t>
        <a:bodyPr/>
        <a:lstStyle/>
        <a:p>
          <a:endParaRPr lang="en-GB"/>
        </a:p>
      </dgm:t>
    </dgm:pt>
    <dgm:pt modelId="{45431F52-7C83-B245-B77E-AA469B347C3E}">
      <dgm:prSet phldrT="[Text]"/>
      <dgm:spPr/>
      <dgm:t>
        <a:bodyPr/>
        <a:lstStyle/>
        <a:p>
          <a:r>
            <a:rPr lang="en-GB" dirty="0" err="1"/>
            <a:t>changepoint_prior_scale</a:t>
          </a:r>
          <a:r>
            <a:rPr lang="en-GB" dirty="0"/>
            <a:t>: [0.001, 0.5] </a:t>
          </a:r>
          <a:r>
            <a:rPr lang="en-GB" i="1" dirty="0"/>
            <a:t>default 0.05</a:t>
          </a:r>
        </a:p>
      </dgm:t>
    </dgm:pt>
    <dgm:pt modelId="{8A79049A-7978-124D-A10E-6188D312FC2D}" type="parTrans" cxnId="{6084CD66-7746-4849-96CB-66982D642DBA}">
      <dgm:prSet/>
      <dgm:spPr/>
      <dgm:t>
        <a:bodyPr/>
        <a:lstStyle/>
        <a:p>
          <a:endParaRPr lang="en-GB"/>
        </a:p>
      </dgm:t>
    </dgm:pt>
    <dgm:pt modelId="{3FF91D39-395E-F74C-8F6F-A3A571249C79}" type="sibTrans" cxnId="{6084CD66-7746-4849-96CB-66982D642DBA}">
      <dgm:prSet/>
      <dgm:spPr/>
      <dgm:t>
        <a:bodyPr/>
        <a:lstStyle/>
        <a:p>
          <a:endParaRPr lang="en-GB"/>
        </a:p>
      </dgm:t>
    </dgm:pt>
    <dgm:pt modelId="{81EC9474-DB19-9642-8382-72ED9C1ACC88}">
      <dgm:prSet phldrT="[Text]"/>
      <dgm:spPr/>
      <dgm:t>
        <a:bodyPr/>
        <a:lstStyle/>
        <a:p>
          <a:r>
            <a:rPr lang="en-GB" dirty="0" err="1"/>
            <a:t>mcmc_samples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‘false’</a:t>
          </a:r>
        </a:p>
      </dgm:t>
    </dgm:pt>
    <dgm:pt modelId="{DC951A10-3CB1-2E4F-8BF4-A9153D1885C1}" type="parTrans" cxnId="{A8806D05-D37F-F048-99A9-573897F8C350}">
      <dgm:prSet/>
      <dgm:spPr/>
      <dgm:t>
        <a:bodyPr/>
        <a:lstStyle/>
        <a:p>
          <a:endParaRPr lang="en-GB"/>
        </a:p>
      </dgm:t>
    </dgm:pt>
    <dgm:pt modelId="{7A25A43F-A103-494A-97CF-927FF5A3EEE3}" type="sibTrans" cxnId="{A8806D05-D37F-F048-99A9-573897F8C350}">
      <dgm:prSet/>
      <dgm:spPr/>
      <dgm:t>
        <a:bodyPr/>
        <a:lstStyle/>
        <a:p>
          <a:endParaRPr lang="en-GB"/>
        </a:p>
      </dgm:t>
    </dgm:pt>
    <dgm:pt modelId="{52990927-380D-0A46-AF15-FE503C818923}">
      <dgm:prSet phldrT="[Text]"/>
      <dgm:spPr/>
      <dgm:t>
        <a:bodyPr/>
        <a:lstStyle/>
        <a:p>
          <a:r>
            <a:rPr lang="en-GB" dirty="0" err="1"/>
            <a:t>changepoint_range</a:t>
          </a:r>
          <a:r>
            <a:rPr lang="en-GB" dirty="0"/>
            <a:t>: [0.8, 0.95] </a:t>
          </a:r>
          <a:r>
            <a:rPr lang="en-GB" i="1" dirty="0"/>
            <a:t>default 0.8</a:t>
          </a:r>
          <a:endParaRPr lang="en-GB" dirty="0"/>
        </a:p>
      </dgm:t>
    </dgm:pt>
    <dgm:pt modelId="{BFFFB588-CF6D-4548-86AC-5F685D5DBF4E}" type="parTrans" cxnId="{3CB4ED30-EF62-1E41-AC2F-17F73CAD4728}">
      <dgm:prSet/>
      <dgm:spPr/>
      <dgm:t>
        <a:bodyPr/>
        <a:lstStyle/>
        <a:p>
          <a:endParaRPr lang="en-GB"/>
        </a:p>
      </dgm:t>
    </dgm:pt>
    <dgm:pt modelId="{DDD5CA8C-0DD8-B641-873A-47C3310505F5}" type="sibTrans" cxnId="{3CB4ED30-EF62-1E41-AC2F-17F73CAD4728}">
      <dgm:prSet/>
      <dgm:spPr/>
      <dgm:t>
        <a:bodyPr/>
        <a:lstStyle/>
        <a:p>
          <a:endParaRPr lang="en-GB"/>
        </a:p>
      </dgm:t>
    </dgm:pt>
    <dgm:pt modelId="{54C12F4A-A0D2-7447-8CA5-1C770F8D80C4}">
      <dgm:prSet phldrT="[Text]"/>
      <dgm:spPr/>
      <dgm:t>
        <a:bodyPr/>
        <a:lstStyle/>
        <a:p>
          <a:r>
            <a:rPr lang="en-GB" dirty="0" err="1"/>
            <a:t>seasonality_mode</a:t>
          </a:r>
          <a:r>
            <a:rPr lang="en-GB" dirty="0"/>
            <a:t>: [‘additive’, ‘multiplicative’] </a:t>
          </a:r>
          <a:r>
            <a:rPr lang="en-GB" i="1" dirty="0"/>
            <a:t>default ‘additive’</a:t>
          </a:r>
          <a:endParaRPr lang="en-GB" dirty="0"/>
        </a:p>
      </dgm:t>
    </dgm:pt>
    <dgm:pt modelId="{03DB1F0F-51A0-714C-8640-DB76634BEF62}" type="parTrans" cxnId="{1BA9F9D5-A1C9-3446-9B63-2FD8FFEF00D7}">
      <dgm:prSet/>
      <dgm:spPr/>
      <dgm:t>
        <a:bodyPr/>
        <a:lstStyle/>
        <a:p>
          <a:endParaRPr lang="en-GB"/>
        </a:p>
      </dgm:t>
    </dgm:pt>
    <dgm:pt modelId="{86E9076E-66C7-344D-B763-98270AED7469}" type="sibTrans" cxnId="{1BA9F9D5-A1C9-3446-9B63-2FD8FFEF00D7}">
      <dgm:prSet/>
      <dgm:spPr/>
      <dgm:t>
        <a:bodyPr/>
        <a:lstStyle/>
        <a:p>
          <a:endParaRPr lang="en-GB"/>
        </a:p>
      </dgm:t>
    </dgm:pt>
    <dgm:pt modelId="{B8D56E93-24A5-FB45-904E-13A924418FF7}">
      <dgm:prSet phldrT="[Text]"/>
      <dgm:spPr/>
      <dgm:t>
        <a:bodyPr/>
        <a:lstStyle/>
        <a:p>
          <a:r>
            <a:rPr lang="en-GB" dirty="0"/>
            <a:t>changepoints: [dates] </a:t>
          </a:r>
          <a:r>
            <a:rPr lang="en-GB" i="1" dirty="0"/>
            <a:t>default None</a:t>
          </a:r>
          <a:endParaRPr lang="en-GB" dirty="0"/>
        </a:p>
      </dgm:t>
    </dgm:pt>
    <dgm:pt modelId="{7BF36A07-1688-294C-87E8-852AB2129FA1}" type="parTrans" cxnId="{170D23B0-654B-9B43-ABBC-727CDA2EDD9C}">
      <dgm:prSet/>
      <dgm:spPr/>
      <dgm:t>
        <a:bodyPr/>
        <a:lstStyle/>
        <a:p>
          <a:endParaRPr lang="en-GB"/>
        </a:p>
      </dgm:t>
    </dgm:pt>
    <dgm:pt modelId="{04270530-0E39-6F43-AFDF-1EBFCA1F0F1C}" type="sibTrans" cxnId="{170D23B0-654B-9B43-ABBC-727CDA2EDD9C}">
      <dgm:prSet/>
      <dgm:spPr/>
      <dgm:t>
        <a:bodyPr/>
        <a:lstStyle/>
        <a:p>
          <a:endParaRPr lang="en-GB"/>
        </a:p>
      </dgm:t>
    </dgm:pt>
    <dgm:pt modelId="{41E5AB2F-CC84-B341-9F46-4EF67C6EAAE4}">
      <dgm:prSet phldrT="[Text]"/>
      <dgm:spPr/>
      <dgm:t>
        <a:bodyPr/>
        <a:lstStyle/>
        <a:p>
          <a:r>
            <a:rPr lang="en-GB" dirty="0" err="1"/>
            <a:t>yearly_seasonality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7704AF36-4427-C448-BD6C-CA7AF5188566}" type="parTrans" cxnId="{288A5CD1-7E2F-7441-9AD8-4756A65531CE}">
      <dgm:prSet/>
      <dgm:spPr/>
      <dgm:t>
        <a:bodyPr/>
        <a:lstStyle/>
        <a:p>
          <a:endParaRPr lang="en-GB"/>
        </a:p>
      </dgm:t>
    </dgm:pt>
    <dgm:pt modelId="{3289EFAB-AE63-134B-8D78-2BB60F054407}" type="sibTrans" cxnId="{288A5CD1-7E2F-7441-9AD8-4756A65531CE}">
      <dgm:prSet/>
      <dgm:spPr/>
      <dgm:t>
        <a:bodyPr/>
        <a:lstStyle/>
        <a:p>
          <a:endParaRPr lang="en-GB"/>
        </a:p>
      </dgm:t>
    </dgm:pt>
    <dgm:pt modelId="{A8E350BB-0C83-4143-83DF-9FF26A95A8E7}">
      <dgm:prSet phldrT="[Text]"/>
      <dgm:spPr/>
      <dgm:t>
        <a:bodyPr/>
        <a:lstStyle/>
        <a:p>
          <a:r>
            <a:rPr lang="en-GB" dirty="0" err="1"/>
            <a:t>n_changepoints</a:t>
          </a:r>
          <a:r>
            <a:rPr lang="en-GB" dirty="0"/>
            <a:t>: [integer number] </a:t>
          </a:r>
          <a:r>
            <a:rPr lang="en-GB" i="1" dirty="0"/>
            <a:t>default 25</a:t>
          </a:r>
          <a:endParaRPr lang="en-GB" dirty="0"/>
        </a:p>
      </dgm:t>
    </dgm:pt>
    <dgm:pt modelId="{4581629A-FB91-2741-A2A5-6C4205973369}" type="parTrans" cxnId="{3234731F-BFC0-B442-8139-8248B9643166}">
      <dgm:prSet/>
      <dgm:spPr/>
      <dgm:t>
        <a:bodyPr/>
        <a:lstStyle/>
        <a:p>
          <a:endParaRPr lang="en-GB"/>
        </a:p>
      </dgm:t>
    </dgm:pt>
    <dgm:pt modelId="{9B68E258-3561-7740-9065-6837022702AF}" type="sibTrans" cxnId="{3234731F-BFC0-B442-8139-8248B9643166}">
      <dgm:prSet/>
      <dgm:spPr/>
      <dgm:t>
        <a:bodyPr/>
        <a:lstStyle/>
        <a:p>
          <a:endParaRPr lang="en-GB"/>
        </a:p>
      </dgm:t>
    </dgm:pt>
    <dgm:pt modelId="{1E289C25-7DBC-484A-A32A-38159EF7334C}">
      <dgm:prSet phldrT="[Text]"/>
      <dgm:spPr/>
      <dgm:t>
        <a:bodyPr/>
        <a:lstStyle/>
        <a:p>
          <a:r>
            <a:rPr lang="en-GB" dirty="0" err="1"/>
            <a:t>weekly_seasonality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default ‘true’</a:t>
          </a:r>
        </a:p>
      </dgm:t>
    </dgm:pt>
    <dgm:pt modelId="{979146AD-AE49-EF47-84E5-27D5254719D5}" type="parTrans" cxnId="{826E5280-FD25-914D-838F-D8DCDE490867}">
      <dgm:prSet/>
      <dgm:spPr/>
      <dgm:t>
        <a:bodyPr/>
        <a:lstStyle/>
        <a:p>
          <a:endParaRPr lang="en-GB"/>
        </a:p>
      </dgm:t>
    </dgm:pt>
    <dgm:pt modelId="{BDFE3C51-FA37-E645-8B6B-108CD5F65245}" type="sibTrans" cxnId="{826E5280-FD25-914D-838F-D8DCDE490867}">
      <dgm:prSet/>
      <dgm:spPr/>
      <dgm:t>
        <a:bodyPr/>
        <a:lstStyle/>
        <a:p>
          <a:endParaRPr lang="en-GB"/>
        </a:p>
      </dgm:t>
    </dgm:pt>
    <dgm:pt modelId="{9666D26D-43F8-6741-B85C-38FE900B445D}">
      <dgm:prSet phldrT="[Text]"/>
      <dgm:spPr/>
      <dgm:t>
        <a:bodyPr/>
        <a:lstStyle/>
        <a:p>
          <a:r>
            <a:rPr lang="en-GB" dirty="0" err="1"/>
            <a:t>daily_seasonality</a:t>
          </a:r>
          <a:r>
            <a:rPr lang="en-GB" dirty="0"/>
            <a:t>: [</a:t>
          </a:r>
          <a:r>
            <a:rPr lang="en-GB" dirty="0" err="1"/>
            <a:t>boolean</a:t>
          </a:r>
          <a:r>
            <a:rPr lang="en-GB" dirty="0"/>
            <a:t>] </a:t>
          </a:r>
          <a:r>
            <a:rPr lang="en-GB" i="1" dirty="0"/>
            <a:t>default ‘auto’</a:t>
          </a:r>
          <a:endParaRPr lang="en-GB" dirty="0"/>
        </a:p>
      </dgm:t>
    </dgm:pt>
    <dgm:pt modelId="{EFD4608D-7819-B345-85B0-BD89D50E03AA}" type="parTrans" cxnId="{27D89857-6EA2-5341-BFBF-884696FFF4C4}">
      <dgm:prSet/>
      <dgm:spPr/>
      <dgm:t>
        <a:bodyPr/>
        <a:lstStyle/>
        <a:p>
          <a:endParaRPr lang="en-GB"/>
        </a:p>
      </dgm:t>
    </dgm:pt>
    <dgm:pt modelId="{A883A78D-9301-8D45-848A-7564DC1C58B8}" type="sibTrans" cxnId="{27D89857-6EA2-5341-BFBF-884696FFF4C4}">
      <dgm:prSet/>
      <dgm:spPr/>
      <dgm:t>
        <a:bodyPr/>
        <a:lstStyle/>
        <a:p>
          <a:endParaRPr lang="en-GB"/>
        </a:p>
      </dgm:t>
    </dgm:pt>
    <dgm:pt modelId="{A8D722D8-3214-A240-B3C4-0DC3B2AEA98C}">
      <dgm:prSet phldrT="[Text]"/>
      <dgm:spPr/>
      <dgm:t>
        <a:bodyPr/>
        <a:lstStyle/>
        <a:p>
          <a:r>
            <a:rPr lang="en-GB" dirty="0"/>
            <a:t>holidays: [</a:t>
          </a:r>
          <a:r>
            <a:rPr lang="en-GB" dirty="0" err="1"/>
            <a:t>DataFrame</a:t>
          </a:r>
          <a:r>
            <a:rPr lang="en-GB" dirty="0"/>
            <a:t>] </a:t>
          </a:r>
          <a:r>
            <a:rPr lang="en-GB" i="1" dirty="0"/>
            <a:t>default None</a:t>
          </a:r>
          <a:endParaRPr lang="en-GB" dirty="0"/>
        </a:p>
      </dgm:t>
    </dgm:pt>
    <dgm:pt modelId="{6A3D6B31-715F-934B-8DEB-C26EB26EDCDD}" type="parTrans" cxnId="{FC7AD733-97A8-F546-B3C2-D21F4CB2B9BE}">
      <dgm:prSet/>
      <dgm:spPr/>
      <dgm:t>
        <a:bodyPr/>
        <a:lstStyle/>
        <a:p>
          <a:endParaRPr lang="en-GB"/>
        </a:p>
      </dgm:t>
    </dgm:pt>
    <dgm:pt modelId="{9F3D0731-9DC6-FF48-AB46-AE88BC1292C2}" type="sibTrans" cxnId="{FC7AD733-97A8-F546-B3C2-D21F4CB2B9BE}">
      <dgm:prSet/>
      <dgm:spPr/>
      <dgm:t>
        <a:bodyPr/>
        <a:lstStyle/>
        <a:p>
          <a:endParaRPr lang="en-GB"/>
        </a:p>
      </dgm:t>
    </dgm:pt>
    <dgm:pt modelId="{3A952A31-3EE6-CE4A-9D8D-ED769650D699}">
      <dgm:prSet phldrT="[Text]"/>
      <dgm:spPr/>
      <dgm:t>
        <a:bodyPr/>
        <a:lstStyle/>
        <a:p>
          <a:r>
            <a:rPr lang="en-GB" dirty="0" err="1"/>
            <a:t>interval_width</a:t>
          </a:r>
          <a:r>
            <a:rPr lang="en-GB" dirty="0"/>
            <a:t>: [0.8, 0.95] </a:t>
          </a:r>
          <a:r>
            <a:rPr lang="en-GB" i="1" dirty="0"/>
            <a:t>default 0.8 </a:t>
          </a:r>
          <a:r>
            <a:rPr lang="en-GB" b="1" i="1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b="1" dirty="0">
            <a:solidFill>
              <a:schemeClr val="accent2">
                <a:lumMod val="50000"/>
              </a:schemeClr>
            </a:solidFill>
          </a:endParaRPr>
        </a:p>
      </dgm:t>
    </dgm:pt>
    <dgm:pt modelId="{20786BCC-9DF4-A546-83B8-BA5B3686536C}" type="parTrans" cxnId="{C3D0C8D5-38F4-AE42-BC86-870E92FCB06C}">
      <dgm:prSet/>
      <dgm:spPr/>
      <dgm:t>
        <a:bodyPr/>
        <a:lstStyle/>
        <a:p>
          <a:endParaRPr lang="en-GB"/>
        </a:p>
      </dgm:t>
    </dgm:pt>
    <dgm:pt modelId="{22CBA6D6-8E31-D442-86C1-5512CC625D18}" type="sibTrans" cxnId="{C3D0C8D5-38F4-AE42-BC86-870E92FCB06C}">
      <dgm:prSet/>
      <dgm:spPr/>
      <dgm:t>
        <a:bodyPr/>
        <a:lstStyle/>
        <a:p>
          <a:endParaRPr lang="en-GB"/>
        </a:p>
      </dgm:t>
    </dgm:pt>
    <dgm:pt modelId="{8C031BE4-9744-3E48-832C-50D37F9C1827}">
      <dgm:prSet phldrT="[Text]"/>
      <dgm:spPr/>
      <dgm:t>
        <a:bodyPr/>
        <a:lstStyle/>
        <a:p>
          <a:r>
            <a:rPr lang="en-GB" dirty="0" err="1"/>
            <a:t>uncertainty_samples</a:t>
          </a:r>
          <a:r>
            <a:rPr lang="en-GB" dirty="0"/>
            <a:t>: [integer number] </a:t>
          </a:r>
          <a:r>
            <a:rPr lang="en-GB" i="1" dirty="0"/>
            <a:t>default 1000</a:t>
          </a:r>
          <a:r>
            <a:rPr lang="en-GB" dirty="0"/>
            <a:t> </a:t>
          </a:r>
        </a:p>
      </dgm:t>
    </dgm:pt>
    <dgm:pt modelId="{5B7AC466-FFCA-4B42-85FF-3B9C57AE2418}" type="parTrans" cxnId="{48838B10-B028-794B-9BA5-E7E0423CA01D}">
      <dgm:prSet/>
      <dgm:spPr/>
      <dgm:t>
        <a:bodyPr/>
        <a:lstStyle/>
        <a:p>
          <a:endParaRPr lang="en-GB"/>
        </a:p>
      </dgm:t>
    </dgm:pt>
    <dgm:pt modelId="{A04F4E91-3DA5-4B40-8742-7AC7273D623A}" type="sibTrans" cxnId="{48838B10-B028-794B-9BA5-E7E0423CA01D}">
      <dgm:prSet/>
      <dgm:spPr/>
      <dgm:t>
        <a:bodyPr/>
        <a:lstStyle/>
        <a:p>
          <a:endParaRPr lang="en-GB"/>
        </a:p>
      </dgm:t>
    </dgm:pt>
    <dgm:pt modelId="{FB5AA967-0949-134A-9D7B-30193E76A141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Tune-able</a:t>
          </a:r>
        </a:p>
      </dgm:t>
    </dgm:pt>
    <dgm:pt modelId="{F37FEB09-D904-3D49-AFB1-424A0E11CA03}" type="sibTrans" cxnId="{2368819B-8504-6549-93E7-C02D3EAD67BD}">
      <dgm:prSet/>
      <dgm:spPr/>
      <dgm:t>
        <a:bodyPr/>
        <a:lstStyle/>
        <a:p>
          <a:endParaRPr lang="en-GB"/>
        </a:p>
      </dgm:t>
    </dgm:pt>
    <dgm:pt modelId="{1F4FC563-0BC6-EF44-ABB3-6FD8D57521BB}" type="parTrans" cxnId="{2368819B-8504-6549-93E7-C02D3EAD67BD}">
      <dgm:prSet/>
      <dgm:spPr/>
      <dgm:t>
        <a:bodyPr/>
        <a:lstStyle/>
        <a:p>
          <a:endParaRPr lang="en-GB"/>
        </a:p>
      </dgm:t>
    </dgm:pt>
    <dgm:pt modelId="{95C51FBF-A5DF-1F47-A3EA-E249E2F0D2E4}">
      <dgm:prSet phldrT="[Text]"/>
      <dgm:spPr/>
      <dgm:t>
        <a:bodyPr/>
        <a:lstStyle/>
        <a:p>
          <a:r>
            <a:rPr lang="en-GB" dirty="0"/>
            <a:t>growth: [‘linear’, ‘logistic’] (saturation point?) </a:t>
          </a:r>
          <a:r>
            <a:rPr lang="en-GB" i="1" dirty="0"/>
            <a:t>default ‘linear’</a:t>
          </a:r>
          <a:endParaRPr lang="en-GB" dirty="0"/>
        </a:p>
      </dgm:t>
    </dgm:pt>
    <dgm:pt modelId="{5A4D9F11-3846-7E4A-9DEB-434A768ED8D8}" type="parTrans" cxnId="{9B6DA736-4B68-D941-B4FD-4C203B4140ED}">
      <dgm:prSet/>
      <dgm:spPr/>
      <dgm:t>
        <a:bodyPr/>
        <a:lstStyle/>
        <a:p>
          <a:endParaRPr lang="en-GB"/>
        </a:p>
      </dgm:t>
    </dgm:pt>
    <dgm:pt modelId="{6828A033-F836-9D47-9925-181143E5DDA6}" type="sibTrans" cxnId="{9B6DA736-4B68-D941-B4FD-4C203B4140ED}">
      <dgm:prSet/>
      <dgm:spPr/>
      <dgm:t>
        <a:bodyPr/>
        <a:lstStyle/>
        <a:p>
          <a:endParaRPr lang="en-GB"/>
        </a:p>
      </dgm:t>
    </dgm:pt>
    <dgm:pt modelId="{F1F03A21-E499-5B49-B28F-4B9F83526C19}">
      <dgm:prSet phldrT="[Text]"/>
      <dgm:spPr>
        <a:solidFill>
          <a:schemeClr val="accent2"/>
        </a:solidFill>
      </dgm:spPr>
      <dgm:t>
        <a:bodyPr/>
        <a:lstStyle/>
        <a:p>
          <a:r>
            <a:rPr lang="en-GB" dirty="0"/>
            <a:t>Usually not tune-able</a:t>
          </a:r>
        </a:p>
      </dgm:t>
    </dgm:pt>
    <dgm:pt modelId="{D13446C3-47CA-7D4C-BF0E-9BEFC5746717}" type="parTrans" cxnId="{5496C53A-36FF-5049-94DB-0264A91930D5}">
      <dgm:prSet/>
      <dgm:spPr/>
      <dgm:t>
        <a:bodyPr/>
        <a:lstStyle/>
        <a:p>
          <a:endParaRPr lang="en-GB"/>
        </a:p>
      </dgm:t>
    </dgm:pt>
    <dgm:pt modelId="{C504149A-E8EB-7141-87EF-72BE773ECA13}" type="sibTrans" cxnId="{5496C53A-36FF-5049-94DB-0264A91930D5}">
      <dgm:prSet/>
      <dgm:spPr/>
      <dgm:t>
        <a:bodyPr/>
        <a:lstStyle/>
        <a:p>
          <a:endParaRPr lang="en-GB"/>
        </a:p>
      </dgm:t>
    </dgm:pt>
    <dgm:pt modelId="{971893F6-4DBC-E44E-8AAA-64B030688650}" type="pres">
      <dgm:prSet presAssocID="{0DA319B5-E5AC-4844-9A8D-6E00AE1746AC}" presName="linear" presStyleCnt="0">
        <dgm:presLayoutVars>
          <dgm:animLvl val="lvl"/>
          <dgm:resizeHandles val="exact"/>
        </dgm:presLayoutVars>
      </dgm:prSet>
      <dgm:spPr/>
    </dgm:pt>
    <dgm:pt modelId="{03349CBE-E708-1F4F-9BBE-738F9CBF81F9}" type="pres">
      <dgm:prSet presAssocID="{FB5AA967-0949-134A-9D7B-30193E76A14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AF029C-E198-0E4B-9299-16FBFBE6DD46}" type="pres">
      <dgm:prSet presAssocID="{FB5AA967-0949-134A-9D7B-30193E76A141}" presName="childText" presStyleLbl="revTx" presStyleIdx="0" presStyleCnt="2">
        <dgm:presLayoutVars>
          <dgm:bulletEnabled val="1"/>
        </dgm:presLayoutVars>
      </dgm:prSet>
      <dgm:spPr/>
    </dgm:pt>
    <dgm:pt modelId="{4E01B62E-37D4-1646-B20E-868EC0C03CEE}" type="pres">
      <dgm:prSet presAssocID="{F1F03A21-E499-5B49-B28F-4B9F83526C1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4AA1D5E-2164-324B-9D98-E34E43C172E0}" type="pres">
      <dgm:prSet presAssocID="{F1F03A21-E499-5B49-B28F-4B9F83526C1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8806D05-D37F-F048-99A9-573897F8C350}" srcId="{F1F03A21-E499-5B49-B28F-4B9F83526C19}" destId="{81EC9474-DB19-9642-8382-72ED9C1ACC88}" srcOrd="8" destOrd="0" parTransId="{DC951A10-3CB1-2E4F-8BF4-A9153D1885C1}" sibTransId="{7A25A43F-A103-494A-97CF-927FF5A3EEE3}"/>
    <dgm:cxn modelId="{5E59280B-45EC-EB41-AC8B-9028C71E217E}" type="presOf" srcId="{A75D6013-4B33-424D-855E-037E96A7A33E}" destId="{F4AF029C-E198-0E4B-9299-16FBFBE6DD46}" srcOrd="0" destOrd="1" presId="urn:microsoft.com/office/officeart/2005/8/layout/vList2"/>
    <dgm:cxn modelId="{86497B0D-DCCE-BE45-ABF7-B5CBD5A67D64}" srcId="{FB5AA967-0949-134A-9D7B-30193E76A141}" destId="{A75D6013-4B33-424D-855E-037E96A7A33E}" srcOrd="1" destOrd="0" parTransId="{221F7ECA-CBFB-F640-9B5A-5C42134A87F0}" sibTransId="{77AA5C46-E52E-6F4C-B9EC-A2F7C2C1EDD9}"/>
    <dgm:cxn modelId="{48838B10-B028-794B-9BA5-E7E0423CA01D}" srcId="{F1F03A21-E499-5B49-B28F-4B9F83526C19}" destId="{8C031BE4-9744-3E48-832C-50D37F9C1827}" srcOrd="10" destOrd="0" parTransId="{5B7AC466-FFCA-4B42-85FF-3B9C57AE2418}" sibTransId="{A04F4E91-3DA5-4B40-8742-7AC7273D623A}"/>
    <dgm:cxn modelId="{3234731F-BFC0-B442-8139-8248B9643166}" srcId="{F1F03A21-E499-5B49-B28F-4B9F83526C19}" destId="{A8E350BB-0C83-4143-83DF-9FF26A95A8E7}" srcOrd="3" destOrd="0" parTransId="{4581629A-FB91-2741-A2A5-6C4205973369}" sibTransId="{9B68E258-3561-7740-9065-6837022702AF}"/>
    <dgm:cxn modelId="{3CB4ED30-EF62-1E41-AC2F-17F73CAD4728}" srcId="{FB5AA967-0949-134A-9D7B-30193E76A141}" destId="{52990927-380D-0A46-AF15-FE503C818923}" srcOrd="3" destOrd="0" parTransId="{BFFFB588-CF6D-4548-86AC-5F685D5DBF4E}" sibTransId="{DDD5CA8C-0DD8-B641-873A-47C3310505F5}"/>
    <dgm:cxn modelId="{FC7AD733-97A8-F546-B3C2-D21F4CB2B9BE}" srcId="{F1F03A21-E499-5B49-B28F-4B9F83526C19}" destId="{A8D722D8-3214-A240-B3C4-0DC3B2AEA98C}" srcOrd="7" destOrd="0" parTransId="{6A3D6B31-715F-934B-8DEB-C26EB26EDCDD}" sibTransId="{9F3D0731-9DC6-FF48-AB46-AE88BC1292C2}"/>
    <dgm:cxn modelId="{9B6DA736-4B68-D941-B4FD-4C203B4140ED}" srcId="{F1F03A21-E499-5B49-B28F-4B9F83526C19}" destId="{95C51FBF-A5DF-1F47-A3EA-E249E2F0D2E4}" srcOrd="1" destOrd="0" parTransId="{5A4D9F11-3846-7E4A-9DEB-434A768ED8D8}" sibTransId="{6828A033-F836-9D47-9925-181143E5DDA6}"/>
    <dgm:cxn modelId="{5496C53A-36FF-5049-94DB-0264A91930D5}" srcId="{0DA319B5-E5AC-4844-9A8D-6E00AE1746AC}" destId="{F1F03A21-E499-5B49-B28F-4B9F83526C19}" srcOrd="1" destOrd="0" parTransId="{D13446C3-47CA-7D4C-BF0E-9BEFC5746717}" sibTransId="{C504149A-E8EB-7141-87EF-72BE773ECA13}"/>
    <dgm:cxn modelId="{074EBD44-D930-FC4D-BEEC-65D010EAEFB5}" srcId="{FB5AA967-0949-134A-9D7B-30193E76A141}" destId="{20479162-C2F5-E646-98DA-86C3950FD461}" srcOrd="2" destOrd="0" parTransId="{EF909837-BB94-3943-9196-3647BCD34A08}" sibTransId="{81E38DA9-C604-D940-93EA-388A754AB949}"/>
    <dgm:cxn modelId="{0C62A052-8F44-E645-9945-076DC062936A}" type="presOf" srcId="{95C51FBF-A5DF-1F47-A3EA-E249E2F0D2E4}" destId="{54AA1D5E-2164-324B-9D98-E34E43C172E0}" srcOrd="0" destOrd="1" presId="urn:microsoft.com/office/officeart/2005/8/layout/vList2"/>
    <dgm:cxn modelId="{A6834454-6AF0-D045-A26E-01B780A0B39D}" type="presOf" srcId="{3A952A31-3EE6-CE4A-9D8D-ED769650D699}" destId="{54AA1D5E-2164-324B-9D98-E34E43C172E0}" srcOrd="0" destOrd="9" presId="urn:microsoft.com/office/officeart/2005/8/layout/vList2"/>
    <dgm:cxn modelId="{27D89857-6EA2-5341-BFBF-884696FFF4C4}" srcId="{F1F03A21-E499-5B49-B28F-4B9F83526C19}" destId="{9666D26D-43F8-6741-B85C-38FE900B445D}" srcOrd="6" destOrd="0" parTransId="{EFD4608D-7819-B345-85B0-BD89D50E03AA}" sibTransId="{A883A78D-9301-8D45-848A-7564DC1C58B8}"/>
    <dgm:cxn modelId="{B2B0F662-F5BE-4640-BB73-D4016708B287}" type="presOf" srcId="{20479162-C2F5-E646-98DA-86C3950FD461}" destId="{F4AF029C-E198-0E4B-9299-16FBFBE6DD46}" srcOrd="0" destOrd="2" presId="urn:microsoft.com/office/officeart/2005/8/layout/vList2"/>
    <dgm:cxn modelId="{6084CD66-7746-4849-96CB-66982D642DBA}" srcId="{FB5AA967-0949-134A-9D7B-30193E76A141}" destId="{45431F52-7C83-B245-B77E-AA469B347C3E}" srcOrd="0" destOrd="0" parTransId="{8A79049A-7978-124D-A10E-6188D312FC2D}" sibTransId="{3FF91D39-395E-F74C-8F6F-A3A571249C79}"/>
    <dgm:cxn modelId="{6EA80169-8CC2-F549-B1E8-A10CB472DE59}" type="presOf" srcId="{1E289C25-7DBC-484A-A32A-38159EF7334C}" destId="{54AA1D5E-2164-324B-9D98-E34E43C172E0}" srcOrd="0" destOrd="5" presId="urn:microsoft.com/office/officeart/2005/8/layout/vList2"/>
    <dgm:cxn modelId="{713FC275-92FB-564B-AD31-F70DB5AD47C9}" type="presOf" srcId="{41E5AB2F-CC84-B341-9F46-4EF67C6EAAE4}" destId="{54AA1D5E-2164-324B-9D98-E34E43C172E0}" srcOrd="0" destOrd="4" presId="urn:microsoft.com/office/officeart/2005/8/layout/vList2"/>
    <dgm:cxn modelId="{BD0BB57A-5DD8-894A-8B5C-81DF13840B8A}" type="presOf" srcId="{54C12F4A-A0D2-7447-8CA5-1C770F8D80C4}" destId="{54AA1D5E-2164-324B-9D98-E34E43C172E0}" srcOrd="0" destOrd="0" presId="urn:microsoft.com/office/officeart/2005/8/layout/vList2"/>
    <dgm:cxn modelId="{12D38E7E-FB00-7F4E-8FE3-F5F8248F0927}" type="presOf" srcId="{52990927-380D-0A46-AF15-FE503C818923}" destId="{F4AF029C-E198-0E4B-9299-16FBFBE6DD46}" srcOrd="0" destOrd="3" presId="urn:microsoft.com/office/officeart/2005/8/layout/vList2"/>
    <dgm:cxn modelId="{826E5280-FD25-914D-838F-D8DCDE490867}" srcId="{F1F03A21-E499-5B49-B28F-4B9F83526C19}" destId="{1E289C25-7DBC-484A-A32A-38159EF7334C}" srcOrd="5" destOrd="0" parTransId="{979146AD-AE49-EF47-84E5-27D5254719D5}" sibTransId="{BDFE3C51-FA37-E645-8B6B-108CD5F65245}"/>
    <dgm:cxn modelId="{526E6584-354B-344F-B860-538E28E7FB14}" type="presOf" srcId="{B8D56E93-24A5-FB45-904E-13A924418FF7}" destId="{54AA1D5E-2164-324B-9D98-E34E43C172E0}" srcOrd="0" destOrd="2" presId="urn:microsoft.com/office/officeart/2005/8/layout/vList2"/>
    <dgm:cxn modelId="{2368819B-8504-6549-93E7-C02D3EAD67BD}" srcId="{0DA319B5-E5AC-4844-9A8D-6E00AE1746AC}" destId="{FB5AA967-0949-134A-9D7B-30193E76A141}" srcOrd="0" destOrd="0" parTransId="{1F4FC563-0BC6-EF44-ABB3-6FD8D57521BB}" sibTransId="{F37FEB09-D904-3D49-AFB1-424A0E11CA03}"/>
    <dgm:cxn modelId="{2D7299A0-9256-7646-A4DB-AAF2462B877E}" type="presOf" srcId="{45431F52-7C83-B245-B77E-AA469B347C3E}" destId="{F4AF029C-E198-0E4B-9299-16FBFBE6DD46}" srcOrd="0" destOrd="0" presId="urn:microsoft.com/office/officeart/2005/8/layout/vList2"/>
    <dgm:cxn modelId="{71D394A2-A499-B847-9B4B-40D796E0B0A9}" type="presOf" srcId="{A8D722D8-3214-A240-B3C4-0DC3B2AEA98C}" destId="{54AA1D5E-2164-324B-9D98-E34E43C172E0}" srcOrd="0" destOrd="7" presId="urn:microsoft.com/office/officeart/2005/8/layout/vList2"/>
    <dgm:cxn modelId="{B81331A3-B33B-1D43-AF30-A2B14934F65A}" type="presOf" srcId="{F1F03A21-E499-5B49-B28F-4B9F83526C19}" destId="{4E01B62E-37D4-1646-B20E-868EC0C03CEE}" srcOrd="0" destOrd="0" presId="urn:microsoft.com/office/officeart/2005/8/layout/vList2"/>
    <dgm:cxn modelId="{170D23B0-654B-9B43-ABBC-727CDA2EDD9C}" srcId="{F1F03A21-E499-5B49-B28F-4B9F83526C19}" destId="{B8D56E93-24A5-FB45-904E-13A924418FF7}" srcOrd="2" destOrd="0" parTransId="{7BF36A07-1688-294C-87E8-852AB2129FA1}" sibTransId="{04270530-0E39-6F43-AFDF-1EBFCA1F0F1C}"/>
    <dgm:cxn modelId="{D404BEB4-B2AA-B244-96CD-A8BD6018F25D}" type="presOf" srcId="{8C031BE4-9744-3E48-832C-50D37F9C1827}" destId="{54AA1D5E-2164-324B-9D98-E34E43C172E0}" srcOrd="0" destOrd="10" presId="urn:microsoft.com/office/officeart/2005/8/layout/vList2"/>
    <dgm:cxn modelId="{288A5CD1-7E2F-7441-9AD8-4756A65531CE}" srcId="{F1F03A21-E499-5B49-B28F-4B9F83526C19}" destId="{41E5AB2F-CC84-B341-9F46-4EF67C6EAAE4}" srcOrd="4" destOrd="0" parTransId="{7704AF36-4427-C448-BD6C-CA7AF5188566}" sibTransId="{3289EFAB-AE63-134B-8D78-2BB60F054407}"/>
    <dgm:cxn modelId="{64A5C1D2-767F-BC4E-A960-B36085190E42}" type="presOf" srcId="{81EC9474-DB19-9642-8382-72ED9C1ACC88}" destId="{54AA1D5E-2164-324B-9D98-E34E43C172E0}" srcOrd="0" destOrd="8" presId="urn:microsoft.com/office/officeart/2005/8/layout/vList2"/>
    <dgm:cxn modelId="{C3D0C8D5-38F4-AE42-BC86-870E92FCB06C}" srcId="{F1F03A21-E499-5B49-B28F-4B9F83526C19}" destId="{3A952A31-3EE6-CE4A-9D8D-ED769650D699}" srcOrd="9" destOrd="0" parTransId="{20786BCC-9DF4-A546-83B8-BA5B3686536C}" sibTransId="{22CBA6D6-8E31-D442-86C1-5512CC625D18}"/>
    <dgm:cxn modelId="{1BA9F9D5-A1C9-3446-9B63-2FD8FFEF00D7}" srcId="{F1F03A21-E499-5B49-B28F-4B9F83526C19}" destId="{54C12F4A-A0D2-7447-8CA5-1C770F8D80C4}" srcOrd="0" destOrd="0" parTransId="{03DB1F0F-51A0-714C-8640-DB76634BEF62}" sibTransId="{86E9076E-66C7-344D-B763-98270AED7469}"/>
    <dgm:cxn modelId="{673CB6E6-B1B6-6E4F-9E19-AE8A325B2322}" type="presOf" srcId="{A8E350BB-0C83-4143-83DF-9FF26A95A8E7}" destId="{54AA1D5E-2164-324B-9D98-E34E43C172E0}" srcOrd="0" destOrd="3" presId="urn:microsoft.com/office/officeart/2005/8/layout/vList2"/>
    <dgm:cxn modelId="{BD1E50E7-EFF9-3F43-A142-C8191A792B14}" type="presOf" srcId="{FB5AA967-0949-134A-9D7B-30193E76A141}" destId="{03349CBE-E708-1F4F-9BBE-738F9CBF81F9}" srcOrd="0" destOrd="0" presId="urn:microsoft.com/office/officeart/2005/8/layout/vList2"/>
    <dgm:cxn modelId="{46E0D6ED-2C9D-984F-B4E4-CD9B1645A1A5}" type="presOf" srcId="{0DA319B5-E5AC-4844-9A8D-6E00AE1746AC}" destId="{971893F6-4DBC-E44E-8AAA-64B030688650}" srcOrd="0" destOrd="0" presId="urn:microsoft.com/office/officeart/2005/8/layout/vList2"/>
    <dgm:cxn modelId="{44D4AEF6-31FB-3847-9246-3C3380EC4EC0}" type="presOf" srcId="{9666D26D-43F8-6741-B85C-38FE900B445D}" destId="{54AA1D5E-2164-324B-9D98-E34E43C172E0}" srcOrd="0" destOrd="6" presId="urn:microsoft.com/office/officeart/2005/8/layout/vList2"/>
    <dgm:cxn modelId="{F86540D7-D8DB-3749-BAC8-22970F8DCAF8}" type="presParOf" srcId="{971893F6-4DBC-E44E-8AAA-64B030688650}" destId="{03349CBE-E708-1F4F-9BBE-738F9CBF81F9}" srcOrd="0" destOrd="0" presId="urn:microsoft.com/office/officeart/2005/8/layout/vList2"/>
    <dgm:cxn modelId="{AB5C5484-56FF-8743-BD4E-3328E8E511A0}" type="presParOf" srcId="{971893F6-4DBC-E44E-8AAA-64B030688650}" destId="{F4AF029C-E198-0E4B-9299-16FBFBE6DD46}" srcOrd="1" destOrd="0" presId="urn:microsoft.com/office/officeart/2005/8/layout/vList2"/>
    <dgm:cxn modelId="{6C750512-AC33-CF4C-9829-4C24420AA827}" type="presParOf" srcId="{971893F6-4DBC-E44E-8AAA-64B030688650}" destId="{4E01B62E-37D4-1646-B20E-868EC0C03CEE}" srcOrd="2" destOrd="0" presId="urn:microsoft.com/office/officeart/2005/8/layout/vList2"/>
    <dgm:cxn modelId="{CCFE5CA4-08FC-4041-805F-001DAEC2588F}" type="presParOf" srcId="{971893F6-4DBC-E44E-8AAA-64B030688650}" destId="{54AA1D5E-2164-324B-9D98-E34E43C172E0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D82E1C2-7291-AD42-99E5-5FE908D8D36A}" type="doc">
      <dgm:prSet loTypeId="urn:microsoft.com/office/officeart/2005/8/layout/cycle3" loCatId="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EE921616-22EF-F048-A6A8-C1F6A67C7CA2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F03EC214-8EAD-AA42-B9DF-0F45564AEA96}" type="parTrans" cxnId="{D0A6E57D-C8DE-8A47-A32B-EB968FE10DCE}">
      <dgm:prSet/>
      <dgm:spPr/>
      <dgm:t>
        <a:bodyPr/>
        <a:lstStyle/>
        <a:p>
          <a:endParaRPr lang="en-GB"/>
        </a:p>
      </dgm:t>
    </dgm:pt>
    <dgm:pt modelId="{F06D8122-1693-B64B-861E-9E1E43111034}" type="sibTrans" cxnId="{D0A6E57D-C8DE-8A47-A32B-EB968FE10DCE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GB"/>
        </a:p>
      </dgm:t>
    </dgm:pt>
    <dgm:pt modelId="{C411A5A4-B465-9F4C-9C7D-61ED15F8A774}">
      <dgm:prSet phldrT="[Text]"/>
      <dgm:spPr/>
      <dgm:t>
        <a:bodyPr/>
        <a:lstStyle/>
        <a:p>
          <a:r>
            <a:rPr lang="en-GB" dirty="0"/>
            <a:t>Model Creation</a:t>
          </a:r>
        </a:p>
      </dgm:t>
    </dgm:pt>
    <dgm:pt modelId="{B63A9C0B-B13B-114D-B935-B87C86FF36BA}" type="parTrans" cxnId="{1A24DD9B-014D-094F-9D79-3014B0998E49}">
      <dgm:prSet/>
      <dgm:spPr/>
      <dgm:t>
        <a:bodyPr/>
        <a:lstStyle/>
        <a:p>
          <a:endParaRPr lang="en-GB"/>
        </a:p>
      </dgm:t>
    </dgm:pt>
    <dgm:pt modelId="{4344A43B-C216-D349-835D-61C2A2BB8FA0}" type="sibTrans" cxnId="{1A24DD9B-014D-094F-9D79-3014B0998E49}">
      <dgm:prSet/>
      <dgm:spPr/>
      <dgm:t>
        <a:bodyPr/>
        <a:lstStyle/>
        <a:p>
          <a:endParaRPr lang="en-GB"/>
        </a:p>
      </dgm:t>
    </dgm:pt>
    <dgm:pt modelId="{6ACE6AE1-4A4A-4D4F-82BF-45F2431728E4}">
      <dgm:prSet phldrT="[Text]"/>
      <dgm:spPr/>
      <dgm:t>
        <a:bodyPr/>
        <a:lstStyle/>
        <a:p>
          <a:r>
            <a:rPr lang="en-GB" dirty="0"/>
            <a:t>Model Fitting</a:t>
          </a:r>
        </a:p>
      </dgm:t>
    </dgm:pt>
    <dgm:pt modelId="{0872CCAA-21D2-5744-8C69-8C81C1BA1DC6}" type="parTrans" cxnId="{FCB5F516-61DB-8143-A651-AE7CF46D917E}">
      <dgm:prSet/>
      <dgm:spPr/>
      <dgm:t>
        <a:bodyPr/>
        <a:lstStyle/>
        <a:p>
          <a:endParaRPr lang="en-GB"/>
        </a:p>
      </dgm:t>
    </dgm:pt>
    <dgm:pt modelId="{082D1CF1-E6D1-BD4B-8E87-1E82366AC137}" type="sibTrans" cxnId="{FCB5F516-61DB-8143-A651-AE7CF46D917E}">
      <dgm:prSet/>
      <dgm:spPr/>
      <dgm:t>
        <a:bodyPr/>
        <a:lstStyle/>
        <a:p>
          <a:endParaRPr lang="en-GB"/>
        </a:p>
      </dgm:t>
    </dgm:pt>
    <dgm:pt modelId="{5B193659-8DAE-9C48-8220-3F05CB4A64DA}">
      <dgm:prSet phldrT="[Text]"/>
      <dgm:spPr/>
      <dgm:t>
        <a:bodyPr/>
        <a:lstStyle/>
        <a:p>
          <a:r>
            <a:rPr lang="en-GB" dirty="0"/>
            <a:t>Model Scoring</a:t>
          </a:r>
        </a:p>
      </dgm:t>
    </dgm:pt>
    <dgm:pt modelId="{88D3A6BD-4F04-1C44-934E-5193F988DDC6}" type="parTrans" cxnId="{47ED53BB-36ED-E44A-92F0-A1D73BEECC80}">
      <dgm:prSet/>
      <dgm:spPr/>
      <dgm:t>
        <a:bodyPr/>
        <a:lstStyle/>
        <a:p>
          <a:endParaRPr lang="en-GB"/>
        </a:p>
      </dgm:t>
    </dgm:pt>
    <dgm:pt modelId="{2918DAD6-7954-5948-8407-1533EC932F01}" type="sibTrans" cxnId="{47ED53BB-36ED-E44A-92F0-A1D73BEECC80}">
      <dgm:prSet/>
      <dgm:spPr/>
      <dgm:t>
        <a:bodyPr/>
        <a:lstStyle/>
        <a:p>
          <a:endParaRPr lang="en-GB"/>
        </a:p>
      </dgm:t>
    </dgm:pt>
    <dgm:pt modelId="{7B4362E9-116F-8141-8B3E-C35A3D5BFD65}">
      <dgm:prSet phldrT="[Text]"/>
      <dgm:spPr/>
      <dgm:t>
        <a:bodyPr/>
        <a:lstStyle/>
        <a:p>
          <a:r>
            <a:rPr lang="en-GB" dirty="0"/>
            <a:t>Final Model</a:t>
          </a:r>
        </a:p>
      </dgm:t>
    </dgm:pt>
    <dgm:pt modelId="{19A43704-0D31-C54E-A376-49AA87CAE07F}" type="parTrans" cxnId="{E8BA2545-C636-7A40-A505-7247EA5EE4BE}">
      <dgm:prSet/>
      <dgm:spPr/>
      <dgm:t>
        <a:bodyPr/>
        <a:lstStyle/>
        <a:p>
          <a:endParaRPr lang="en-GB"/>
        </a:p>
      </dgm:t>
    </dgm:pt>
    <dgm:pt modelId="{3E2EBB66-7AA2-AD43-8E55-2A4DB2BF134D}" type="sibTrans" cxnId="{E8BA2545-C636-7A40-A505-7247EA5EE4BE}">
      <dgm:prSet/>
      <dgm:spPr/>
      <dgm:t>
        <a:bodyPr/>
        <a:lstStyle/>
        <a:p>
          <a:endParaRPr lang="en-GB"/>
        </a:p>
      </dgm:t>
    </dgm:pt>
    <dgm:pt modelId="{20F4AA0A-AE1E-C443-B99B-FF51ACF80568}" type="pres">
      <dgm:prSet presAssocID="{BD82E1C2-7291-AD42-99E5-5FE908D8D36A}" presName="Name0" presStyleCnt="0">
        <dgm:presLayoutVars>
          <dgm:dir/>
          <dgm:resizeHandles val="exact"/>
        </dgm:presLayoutVars>
      </dgm:prSet>
      <dgm:spPr/>
    </dgm:pt>
    <dgm:pt modelId="{0FC6368B-F80C-4F43-9D6E-37CE23CDFF92}" type="pres">
      <dgm:prSet presAssocID="{BD82E1C2-7291-AD42-99E5-5FE908D8D36A}" presName="cycle" presStyleCnt="0"/>
      <dgm:spPr/>
    </dgm:pt>
    <dgm:pt modelId="{8BD53314-D0E5-D541-ADAB-BBBC46419238}" type="pres">
      <dgm:prSet presAssocID="{EE921616-22EF-F048-A6A8-C1F6A67C7CA2}" presName="nodeFirstNode" presStyleLbl="node1" presStyleIdx="0" presStyleCnt="5">
        <dgm:presLayoutVars>
          <dgm:bulletEnabled val="1"/>
        </dgm:presLayoutVars>
      </dgm:prSet>
      <dgm:spPr/>
    </dgm:pt>
    <dgm:pt modelId="{DA8B7C9F-11DA-A046-9490-69FA3BE68405}" type="pres">
      <dgm:prSet presAssocID="{F06D8122-1693-B64B-861E-9E1E43111034}" presName="sibTransFirstNode" presStyleLbl="bgShp" presStyleIdx="0" presStyleCnt="1"/>
      <dgm:spPr/>
    </dgm:pt>
    <dgm:pt modelId="{F91D0B80-3BC0-7F43-A696-7948C32336F4}" type="pres">
      <dgm:prSet presAssocID="{C411A5A4-B465-9F4C-9C7D-61ED15F8A774}" presName="nodeFollowingNodes" presStyleLbl="node1" presStyleIdx="1" presStyleCnt="5">
        <dgm:presLayoutVars>
          <dgm:bulletEnabled val="1"/>
        </dgm:presLayoutVars>
      </dgm:prSet>
      <dgm:spPr/>
    </dgm:pt>
    <dgm:pt modelId="{26BB2E21-7010-7547-AC6F-B04D9110545B}" type="pres">
      <dgm:prSet presAssocID="{6ACE6AE1-4A4A-4D4F-82BF-45F2431728E4}" presName="nodeFollowingNodes" presStyleLbl="node1" presStyleIdx="2" presStyleCnt="5">
        <dgm:presLayoutVars>
          <dgm:bulletEnabled val="1"/>
        </dgm:presLayoutVars>
      </dgm:prSet>
      <dgm:spPr/>
    </dgm:pt>
    <dgm:pt modelId="{6A209CFF-9530-D340-8AF4-E269A7063678}" type="pres">
      <dgm:prSet presAssocID="{5B193659-8DAE-9C48-8220-3F05CB4A64DA}" presName="nodeFollowingNodes" presStyleLbl="node1" presStyleIdx="3" presStyleCnt="5">
        <dgm:presLayoutVars>
          <dgm:bulletEnabled val="1"/>
        </dgm:presLayoutVars>
      </dgm:prSet>
      <dgm:spPr/>
    </dgm:pt>
    <dgm:pt modelId="{4BDF0BB8-8D99-3544-B601-7D20585800B4}" type="pres">
      <dgm:prSet presAssocID="{7B4362E9-116F-8141-8B3E-C35A3D5BFD65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FB957E12-58E7-4046-85BE-E1071DF769E4}" type="presOf" srcId="{EE921616-22EF-F048-A6A8-C1F6A67C7CA2}" destId="{8BD53314-D0E5-D541-ADAB-BBBC46419238}" srcOrd="0" destOrd="0" presId="urn:microsoft.com/office/officeart/2005/8/layout/cycle3"/>
    <dgm:cxn modelId="{FCB5F516-61DB-8143-A651-AE7CF46D917E}" srcId="{BD82E1C2-7291-AD42-99E5-5FE908D8D36A}" destId="{6ACE6AE1-4A4A-4D4F-82BF-45F2431728E4}" srcOrd="2" destOrd="0" parTransId="{0872CCAA-21D2-5744-8C69-8C81C1BA1DC6}" sibTransId="{082D1CF1-E6D1-BD4B-8E87-1E82366AC137}"/>
    <dgm:cxn modelId="{F4E9D419-B234-744D-A5EB-37354E2920F2}" type="presOf" srcId="{BD82E1C2-7291-AD42-99E5-5FE908D8D36A}" destId="{20F4AA0A-AE1E-C443-B99B-FF51ACF80568}" srcOrd="0" destOrd="0" presId="urn:microsoft.com/office/officeart/2005/8/layout/cycle3"/>
    <dgm:cxn modelId="{E8BA2545-C636-7A40-A505-7247EA5EE4BE}" srcId="{BD82E1C2-7291-AD42-99E5-5FE908D8D36A}" destId="{7B4362E9-116F-8141-8B3E-C35A3D5BFD65}" srcOrd="4" destOrd="0" parTransId="{19A43704-0D31-C54E-A376-49AA87CAE07F}" sibTransId="{3E2EBB66-7AA2-AD43-8E55-2A4DB2BF134D}"/>
    <dgm:cxn modelId="{D0A6E57D-C8DE-8A47-A32B-EB968FE10DCE}" srcId="{BD82E1C2-7291-AD42-99E5-5FE908D8D36A}" destId="{EE921616-22EF-F048-A6A8-C1F6A67C7CA2}" srcOrd="0" destOrd="0" parTransId="{F03EC214-8EAD-AA42-B9DF-0F45564AEA96}" sibTransId="{F06D8122-1693-B64B-861E-9E1E43111034}"/>
    <dgm:cxn modelId="{1A24DD9B-014D-094F-9D79-3014B0998E49}" srcId="{BD82E1C2-7291-AD42-99E5-5FE908D8D36A}" destId="{C411A5A4-B465-9F4C-9C7D-61ED15F8A774}" srcOrd="1" destOrd="0" parTransId="{B63A9C0B-B13B-114D-B935-B87C86FF36BA}" sibTransId="{4344A43B-C216-D349-835D-61C2A2BB8FA0}"/>
    <dgm:cxn modelId="{395ED7B8-9CA7-6D4D-9608-BB36B4A29988}" type="presOf" srcId="{5B193659-8DAE-9C48-8220-3F05CB4A64DA}" destId="{6A209CFF-9530-D340-8AF4-E269A7063678}" srcOrd="0" destOrd="0" presId="urn:microsoft.com/office/officeart/2005/8/layout/cycle3"/>
    <dgm:cxn modelId="{47ED53BB-36ED-E44A-92F0-A1D73BEECC80}" srcId="{BD82E1C2-7291-AD42-99E5-5FE908D8D36A}" destId="{5B193659-8DAE-9C48-8220-3F05CB4A64DA}" srcOrd="3" destOrd="0" parTransId="{88D3A6BD-4F04-1C44-934E-5193F988DDC6}" sibTransId="{2918DAD6-7954-5948-8407-1533EC932F01}"/>
    <dgm:cxn modelId="{CDDA89CC-B3B2-EB48-8E71-263B1A91C315}" type="presOf" srcId="{6ACE6AE1-4A4A-4D4F-82BF-45F2431728E4}" destId="{26BB2E21-7010-7547-AC6F-B04D9110545B}" srcOrd="0" destOrd="0" presId="urn:microsoft.com/office/officeart/2005/8/layout/cycle3"/>
    <dgm:cxn modelId="{905B42D4-6AE1-354B-A8BB-292A0DCC34A5}" type="presOf" srcId="{7B4362E9-116F-8141-8B3E-C35A3D5BFD65}" destId="{4BDF0BB8-8D99-3544-B601-7D20585800B4}" srcOrd="0" destOrd="0" presId="urn:microsoft.com/office/officeart/2005/8/layout/cycle3"/>
    <dgm:cxn modelId="{C3132FF3-9ECF-6C46-B8BE-26C8CB730501}" type="presOf" srcId="{F06D8122-1693-B64B-861E-9E1E43111034}" destId="{DA8B7C9F-11DA-A046-9490-69FA3BE68405}" srcOrd="0" destOrd="0" presId="urn:microsoft.com/office/officeart/2005/8/layout/cycle3"/>
    <dgm:cxn modelId="{A0F50FFF-BA6A-0A48-A4DC-4D5F4D87206C}" type="presOf" srcId="{C411A5A4-B465-9F4C-9C7D-61ED15F8A774}" destId="{F91D0B80-3BC0-7F43-A696-7948C32336F4}" srcOrd="0" destOrd="0" presId="urn:microsoft.com/office/officeart/2005/8/layout/cycle3"/>
    <dgm:cxn modelId="{CDDB06BD-05C9-2448-AFCF-3596560D99E2}" type="presParOf" srcId="{20F4AA0A-AE1E-C443-B99B-FF51ACF80568}" destId="{0FC6368B-F80C-4F43-9D6E-37CE23CDFF92}" srcOrd="0" destOrd="0" presId="urn:microsoft.com/office/officeart/2005/8/layout/cycle3"/>
    <dgm:cxn modelId="{900E13C8-FDA3-BA40-97EB-C6514EA6DA04}" type="presParOf" srcId="{0FC6368B-F80C-4F43-9D6E-37CE23CDFF92}" destId="{8BD53314-D0E5-D541-ADAB-BBBC46419238}" srcOrd="0" destOrd="0" presId="urn:microsoft.com/office/officeart/2005/8/layout/cycle3"/>
    <dgm:cxn modelId="{2A8C5B7C-B12B-8444-8DE5-465AEABB5B2F}" type="presParOf" srcId="{0FC6368B-F80C-4F43-9D6E-37CE23CDFF92}" destId="{DA8B7C9F-11DA-A046-9490-69FA3BE68405}" srcOrd="1" destOrd="0" presId="urn:microsoft.com/office/officeart/2005/8/layout/cycle3"/>
    <dgm:cxn modelId="{E267B91A-0245-1742-8C3B-6547987B6C8C}" type="presParOf" srcId="{0FC6368B-F80C-4F43-9D6E-37CE23CDFF92}" destId="{F91D0B80-3BC0-7F43-A696-7948C32336F4}" srcOrd="2" destOrd="0" presId="urn:microsoft.com/office/officeart/2005/8/layout/cycle3"/>
    <dgm:cxn modelId="{6AA04F19-DAD4-E544-AE84-130ABEBEDA8E}" type="presParOf" srcId="{0FC6368B-F80C-4F43-9D6E-37CE23CDFF92}" destId="{26BB2E21-7010-7547-AC6F-B04D9110545B}" srcOrd="3" destOrd="0" presId="urn:microsoft.com/office/officeart/2005/8/layout/cycle3"/>
    <dgm:cxn modelId="{16F685A5-A259-614E-A9AA-33A017071BC6}" type="presParOf" srcId="{0FC6368B-F80C-4F43-9D6E-37CE23CDFF92}" destId="{6A209CFF-9530-D340-8AF4-E269A7063678}" srcOrd="4" destOrd="0" presId="urn:microsoft.com/office/officeart/2005/8/layout/cycle3"/>
    <dgm:cxn modelId="{E3EEA1E6-5C3A-4448-9344-D34436A8CFA1}" type="presParOf" srcId="{0FC6368B-F80C-4F43-9D6E-37CE23CDFF92}" destId="{4BDF0BB8-8D99-3544-B601-7D20585800B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EF00A-C008-E949-91CC-9B2DCD4DB408}">
      <dsp:nvSpPr>
        <dsp:cNvPr id="0" name=""/>
        <dsp:cNvSpPr/>
      </dsp:nvSpPr>
      <dsp:spPr>
        <a:xfrm>
          <a:off x="0" y="1337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1. Getting needed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D0043:  GSP Group Correction Factors.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D0018: Profile Class Coefficients.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DXX: Transmission Loss Multipliers.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</a:t>
          </a:r>
          <a:r>
            <a:rPr lang="en-US" sz="1100" kern="1200" dirty="0">
              <a:solidFill>
                <a:schemeClr val="tx1"/>
              </a:solidFill>
            </a:rPr>
            <a:t>D0265: Line Loss Factors.</a:t>
          </a:r>
          <a:endParaRPr lang="en-GB" sz="1100" kern="1200" dirty="0">
            <a:solidFill>
              <a:schemeClr val="tx1"/>
            </a:solidFill>
          </a:endParaRPr>
        </a:p>
      </dsp:txBody>
      <dsp:txXfrm>
        <a:off x="49249" y="50586"/>
        <a:ext cx="7521502" cy="910375"/>
      </dsp:txXfrm>
    </dsp:sp>
    <dsp:sp modelId="{BB43CD38-4D66-7F48-B95C-D754C27EE6A1}">
      <dsp:nvSpPr>
        <dsp:cNvPr id="0" name=""/>
        <dsp:cNvSpPr/>
      </dsp:nvSpPr>
      <dsp:spPr>
        <a:xfrm>
          <a:off x="0" y="1022881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2. Processing P315 Reports using previous dataflows: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P0276: GSP Group Consumption Reports (HH-metered).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P0277: Group Market Matrix Report (NHH-metered) </a:t>
          </a:r>
        </a:p>
      </dsp:txBody>
      <dsp:txXfrm>
        <a:off x="49249" y="1072130"/>
        <a:ext cx="7521502" cy="910375"/>
      </dsp:txXfrm>
    </dsp:sp>
    <dsp:sp modelId="{F1B0A1B5-BE37-9443-A105-AA0710582759}">
      <dsp:nvSpPr>
        <dsp:cNvPr id="0" name=""/>
        <dsp:cNvSpPr/>
      </dsp:nvSpPr>
      <dsp:spPr>
        <a:xfrm>
          <a:off x="0" y="2044425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3. Processing T-connected and D-connected Demand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Grouping NHH and HH metered data + sectoral split by CCC (Consumption Component Class) </a:t>
          </a: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 P315 Gross GSP Demand.</a:t>
          </a:r>
          <a:endParaRPr lang="en-GB" sz="1100" kern="1200" dirty="0">
            <a:solidFill>
              <a:schemeClr val="tx1"/>
            </a:solidFill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- Processing T-connected demand data (half-hourly) from the CDCA-I042 dataflow.</a:t>
          </a:r>
        </a:p>
      </dsp:txBody>
      <dsp:txXfrm>
        <a:off x="49249" y="2093674"/>
        <a:ext cx="7521502" cy="910375"/>
      </dsp:txXfrm>
    </dsp:sp>
    <dsp:sp modelId="{51B769CF-DAE8-8947-B45F-2658FBB4058D}">
      <dsp:nvSpPr>
        <dsp:cNvPr id="0" name=""/>
        <dsp:cNvSpPr/>
      </dsp:nvSpPr>
      <dsp:spPr>
        <a:xfrm>
          <a:off x="0" y="3065969"/>
          <a:ext cx="7620000" cy="1008873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4. Merging the GSP gross demand data with the T-connected demand data</a:t>
          </a:r>
          <a:endParaRPr lang="en-GB" sz="1100" kern="1200" dirty="0">
            <a:solidFill>
              <a:schemeClr val="tx1"/>
            </a:solidFill>
            <a:sym typeface="Wingdings" panose="05000000000000000000" pitchFamily="2" charset="2"/>
          </a:endParaRP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  <a:sym typeface="Wingdings" panose="05000000000000000000" pitchFamily="2" charset="2"/>
            </a:rPr>
            <a:t>- Total GB Gross Demand by GSP, half-hourly granularity.</a:t>
          </a:r>
          <a:r>
            <a:rPr lang="en-GB" sz="1100" kern="1200" dirty="0">
              <a:solidFill>
                <a:schemeClr val="tx1"/>
              </a:solidFill>
            </a:rPr>
            <a:t> </a:t>
          </a:r>
        </a:p>
      </dsp:txBody>
      <dsp:txXfrm>
        <a:off x="49249" y="3115218"/>
        <a:ext cx="7521502" cy="9103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F5A4F-004C-436C-A95A-290F145A67D7}">
      <dsp:nvSpPr>
        <dsp:cNvPr id="0" name=""/>
        <dsp:cNvSpPr/>
      </dsp:nvSpPr>
      <dsp:spPr>
        <a:xfrm>
          <a:off x="9492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Hourly: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hourly volume ± (daily shape).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hourly volume.</a:t>
          </a:r>
          <a:endParaRPr lang="en-US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Holiday impact on the hourly volume ± (daily profile).</a:t>
          </a:r>
          <a:endParaRPr lang="en-GB" sz="14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Change of the daily shape throughout the weeks, months, years.</a:t>
          </a:r>
          <a:r>
            <a:rPr lang="en-GB" sz="1400" kern="1200" dirty="0"/>
            <a:t> </a:t>
          </a:r>
        </a:p>
      </dsp:txBody>
      <dsp:txXfrm>
        <a:off x="92588" y="83096"/>
        <a:ext cx="2670917" cy="3671166"/>
      </dsp:txXfrm>
    </dsp:sp>
    <dsp:sp modelId="{CBBAD6D8-5FE6-44D2-99D5-C6EA98661A58}">
      <dsp:nvSpPr>
        <dsp:cNvPr id="0" name=""/>
        <dsp:cNvSpPr/>
      </dsp:nvSpPr>
      <dsp:spPr>
        <a:xfrm>
          <a:off x="3130312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3130312" y="1707598"/>
        <a:ext cx="421027" cy="422161"/>
      </dsp:txXfrm>
    </dsp:sp>
    <dsp:sp modelId="{FA8FD5A8-FBCA-427C-AB00-B68B27796302}">
      <dsp:nvSpPr>
        <dsp:cNvPr id="0" name=""/>
        <dsp:cNvSpPr/>
      </dsp:nvSpPr>
      <dsp:spPr>
        <a:xfrm>
          <a:off x="3981445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Daily: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Seasonality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- Holiday impact on the daily volume.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*Faster to run – straight forward analysis on the impact of holidays on demand.</a:t>
          </a:r>
          <a:endParaRPr lang="en-GB" sz="1400" b="0" u="none" kern="1200" dirty="0"/>
        </a:p>
      </dsp:txBody>
      <dsp:txXfrm>
        <a:off x="4064541" y="83096"/>
        <a:ext cx="2670917" cy="3671166"/>
      </dsp:txXfrm>
    </dsp:sp>
    <dsp:sp modelId="{1CC32D66-3992-4617-B608-B1A120FAE9CE}">
      <dsp:nvSpPr>
        <dsp:cNvPr id="0" name=""/>
        <dsp:cNvSpPr/>
      </dsp:nvSpPr>
      <dsp:spPr>
        <a:xfrm>
          <a:off x="7102265" y="1566877"/>
          <a:ext cx="601467" cy="7036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200" kern="1200"/>
        </a:p>
      </dsp:txBody>
      <dsp:txXfrm>
        <a:off x="7102265" y="1707598"/>
        <a:ext cx="421027" cy="422161"/>
      </dsp:txXfrm>
    </dsp:sp>
    <dsp:sp modelId="{8F293836-88F7-4BCE-B38F-9B8818D9BD0F}">
      <dsp:nvSpPr>
        <dsp:cNvPr id="0" name=""/>
        <dsp:cNvSpPr/>
      </dsp:nvSpPr>
      <dsp:spPr>
        <a:xfrm>
          <a:off x="7953398" y="0"/>
          <a:ext cx="2837109" cy="3837358"/>
        </a:xfrm>
        <a:prstGeom prst="roundRect">
          <a:avLst>
            <a:gd name="adj" fmla="val 10000"/>
          </a:avLst>
        </a:prstGeom>
        <a:solidFill>
          <a:schemeClr val="accent2"/>
        </a:solidFill>
        <a:ln w="34925" cap="flat" cmpd="sng" algn="in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/>
            <a:t>Monthly: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sng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Weather/Holidays corrected demand is used as an input </a:t>
          </a:r>
          <a:r>
            <a:rPr lang="en-US" sz="1200" kern="1200" dirty="0"/>
            <a:t>(Taking away weather effects and conveying a cleaner timeseries)</a:t>
          </a:r>
          <a:endParaRPr lang="en-GB" sz="12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400" kern="1200" dirty="0"/>
            <a:t>- Having these “weather/H-adjusted” volumes allows us to use available indicators as regressors: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(GDP for the Non-domestic demand)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1200" kern="1200" dirty="0"/>
            <a:t>(Population + Prices for the Domestic demand)</a:t>
          </a:r>
          <a:endParaRPr lang="en-GB" sz="1400" b="0" u="none" kern="1200" dirty="0"/>
        </a:p>
      </dsp:txBody>
      <dsp:txXfrm>
        <a:off x="8036494" y="83096"/>
        <a:ext cx="2670917" cy="3671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49CBE-E708-1F4F-9BBE-738F9CBF81F9}">
      <dsp:nvSpPr>
        <dsp:cNvPr id="0" name=""/>
        <dsp:cNvSpPr/>
      </dsp:nvSpPr>
      <dsp:spPr>
        <a:xfrm>
          <a:off x="0" y="9029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Tune-able</a:t>
          </a:r>
        </a:p>
      </dsp:txBody>
      <dsp:txXfrm>
        <a:off x="21161" y="111457"/>
        <a:ext cx="9558878" cy="391163"/>
      </dsp:txXfrm>
    </dsp:sp>
    <dsp:sp modelId="{F4AF029C-E198-0E4B-9299-16FBFBE6DD46}">
      <dsp:nvSpPr>
        <dsp:cNvPr id="0" name=""/>
        <dsp:cNvSpPr/>
      </dsp:nvSpPr>
      <dsp:spPr>
        <a:xfrm>
          <a:off x="0" y="523781"/>
          <a:ext cx="9601200" cy="963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changepoint_prior_scale</a:t>
          </a:r>
          <a:r>
            <a:rPr lang="en-GB" sz="1500" kern="1200" dirty="0"/>
            <a:t>: [0.001, 0.5] </a:t>
          </a:r>
          <a:r>
            <a:rPr lang="en-GB" sz="1500" i="1" kern="1200" dirty="0"/>
            <a:t>default 0.05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holidays_prior_scale</a:t>
          </a:r>
          <a:r>
            <a:rPr lang="en-GB" sz="1500" kern="1200" dirty="0"/>
            <a:t>: [0.01, 10] </a:t>
          </a:r>
          <a:r>
            <a:rPr lang="en-GB" sz="1500" i="1" kern="1200" dirty="0"/>
            <a:t>default 10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changepoint_range</a:t>
          </a:r>
          <a:r>
            <a:rPr lang="en-GB" sz="1500" kern="1200" dirty="0"/>
            <a:t>: [0.8, 0.95] </a:t>
          </a:r>
          <a:r>
            <a:rPr lang="en-GB" sz="1500" i="1" kern="1200" dirty="0"/>
            <a:t>default 0.8</a:t>
          </a:r>
          <a:endParaRPr lang="en-GB" sz="1500" kern="1200" dirty="0"/>
        </a:p>
      </dsp:txBody>
      <dsp:txXfrm>
        <a:off x="0" y="523781"/>
        <a:ext cx="9601200" cy="963585"/>
      </dsp:txXfrm>
    </dsp:sp>
    <dsp:sp modelId="{4E01B62E-37D4-1646-B20E-868EC0C03CEE}">
      <dsp:nvSpPr>
        <dsp:cNvPr id="0" name=""/>
        <dsp:cNvSpPr/>
      </dsp:nvSpPr>
      <dsp:spPr>
        <a:xfrm>
          <a:off x="0" y="1487366"/>
          <a:ext cx="9601200" cy="433485"/>
        </a:xfrm>
        <a:prstGeom prst="roundRect">
          <a:avLst/>
        </a:prstGeom>
        <a:solidFill>
          <a:schemeClr val="accent2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Usually not tune-able</a:t>
          </a:r>
        </a:p>
      </dsp:txBody>
      <dsp:txXfrm>
        <a:off x="21161" y="1508527"/>
        <a:ext cx="9558878" cy="391163"/>
      </dsp:txXfrm>
    </dsp:sp>
    <dsp:sp modelId="{54AA1D5E-2164-324B-9D98-E34E43C172E0}">
      <dsp:nvSpPr>
        <dsp:cNvPr id="0" name=""/>
        <dsp:cNvSpPr/>
      </dsp:nvSpPr>
      <dsp:spPr>
        <a:xfrm>
          <a:off x="0" y="1920851"/>
          <a:ext cx="9601200" cy="2674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38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seasonality_mode</a:t>
          </a:r>
          <a:r>
            <a:rPr lang="en-GB" sz="1500" kern="1200" dirty="0"/>
            <a:t>: [‘additive’, ‘multiplicative’] </a:t>
          </a:r>
          <a:r>
            <a:rPr lang="en-GB" sz="1500" i="1" kern="1200" dirty="0"/>
            <a:t>default ‘additive’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growth: [‘linear’, ‘logistic’] (saturation point?) </a:t>
          </a:r>
          <a:r>
            <a:rPr lang="en-GB" sz="1500" i="1" kern="1200" dirty="0"/>
            <a:t>default ‘linear’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changepoints: [dates]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n_changepoints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25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yearly_seasonality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weekly_seasonality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‘true’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daily_seasonality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</a:t>
          </a:r>
          <a:r>
            <a:rPr lang="en-GB" sz="1500" i="1" kern="1200" dirty="0"/>
            <a:t>default ‘auto’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holidays: [</a:t>
          </a:r>
          <a:r>
            <a:rPr lang="en-GB" sz="1500" kern="1200" dirty="0" err="1"/>
            <a:t>DataFrame</a:t>
          </a:r>
          <a:r>
            <a:rPr lang="en-GB" sz="1500" kern="1200" dirty="0"/>
            <a:t>] </a:t>
          </a:r>
          <a:r>
            <a:rPr lang="en-GB" sz="1500" i="1" kern="1200" dirty="0"/>
            <a:t>default None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mcmc_samples</a:t>
          </a:r>
          <a:r>
            <a:rPr lang="en-GB" sz="1500" kern="1200" dirty="0"/>
            <a:t>: [</a:t>
          </a:r>
          <a:r>
            <a:rPr lang="en-GB" sz="1500" kern="1200" dirty="0" err="1"/>
            <a:t>boolean</a:t>
          </a:r>
          <a:r>
            <a:rPr lang="en-GB" sz="1500" kern="1200" dirty="0"/>
            <a:t>] default ‘false’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interval_width</a:t>
          </a:r>
          <a:r>
            <a:rPr lang="en-GB" sz="1500" kern="1200" dirty="0"/>
            <a:t>: [0.8, 0.95] </a:t>
          </a:r>
          <a:r>
            <a:rPr lang="en-GB" sz="1500" i="1" kern="1200" dirty="0"/>
            <a:t>default 0.8 </a:t>
          </a:r>
          <a:r>
            <a:rPr lang="en-GB" sz="1500" b="1" i="1" kern="1200" dirty="0">
              <a:solidFill>
                <a:schemeClr val="accent2">
                  <a:lumMod val="50000"/>
                </a:schemeClr>
              </a:solidFill>
            </a:rPr>
            <a:t>{confidence level}</a:t>
          </a:r>
          <a:endParaRPr lang="en-GB" sz="1500" b="1" kern="1200" dirty="0">
            <a:solidFill>
              <a:schemeClr val="accent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 err="1"/>
            <a:t>uncertainty_samples</a:t>
          </a:r>
          <a:r>
            <a:rPr lang="en-GB" sz="1500" kern="1200" dirty="0"/>
            <a:t>: [integer number] </a:t>
          </a:r>
          <a:r>
            <a:rPr lang="en-GB" sz="1500" i="1" kern="1200" dirty="0"/>
            <a:t>default 1000</a:t>
          </a:r>
          <a:r>
            <a:rPr lang="en-GB" sz="1500" kern="1200" dirty="0"/>
            <a:t> </a:t>
          </a:r>
        </a:p>
      </dsp:txBody>
      <dsp:txXfrm>
        <a:off x="0" y="1920851"/>
        <a:ext cx="9601200" cy="2674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8B7C9F-11DA-A046-9490-69FA3BE68405}">
      <dsp:nvSpPr>
        <dsp:cNvPr id="0" name=""/>
        <dsp:cNvSpPr/>
      </dsp:nvSpPr>
      <dsp:spPr>
        <a:xfrm>
          <a:off x="3184723" y="-29275"/>
          <a:ext cx="4510754" cy="4510754"/>
        </a:xfrm>
        <a:prstGeom prst="circularArrow">
          <a:avLst>
            <a:gd name="adj1" fmla="val 5544"/>
            <a:gd name="adj2" fmla="val 330680"/>
            <a:gd name="adj3" fmla="val 13729618"/>
            <a:gd name="adj4" fmla="val 17414211"/>
            <a:gd name="adj5" fmla="val 5757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53314-D0E5-D541-ADAB-BBBC46419238}">
      <dsp:nvSpPr>
        <dsp:cNvPr id="0" name=""/>
        <dsp:cNvSpPr/>
      </dsp:nvSpPr>
      <dsp:spPr>
        <a:xfrm>
          <a:off x="4362971" y="1769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Processing</a:t>
          </a:r>
        </a:p>
      </dsp:txBody>
      <dsp:txXfrm>
        <a:off x="4415552" y="54350"/>
        <a:ext cx="2049096" cy="971967"/>
      </dsp:txXfrm>
    </dsp:sp>
    <dsp:sp modelId="{F91D0B80-3BC0-7F43-A696-7948C32336F4}">
      <dsp:nvSpPr>
        <dsp:cNvPr id="0" name=""/>
        <dsp:cNvSpPr/>
      </dsp:nvSpPr>
      <dsp:spPr>
        <a:xfrm>
          <a:off x="6192388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Creation</a:t>
          </a:r>
        </a:p>
      </dsp:txBody>
      <dsp:txXfrm>
        <a:off x="6244969" y="1383499"/>
        <a:ext cx="2049096" cy="971967"/>
      </dsp:txXfrm>
    </dsp:sp>
    <dsp:sp modelId="{26BB2E21-7010-7547-AC6F-B04D9110545B}">
      <dsp:nvSpPr>
        <dsp:cNvPr id="0" name=""/>
        <dsp:cNvSpPr/>
      </dsp:nvSpPr>
      <dsp:spPr>
        <a:xfrm>
          <a:off x="5493613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Fitting</a:t>
          </a:r>
        </a:p>
      </dsp:txBody>
      <dsp:txXfrm>
        <a:off x="5546194" y="3534108"/>
        <a:ext cx="2049096" cy="971967"/>
      </dsp:txXfrm>
    </dsp:sp>
    <dsp:sp modelId="{6A209CFF-9530-D340-8AF4-E269A7063678}">
      <dsp:nvSpPr>
        <dsp:cNvPr id="0" name=""/>
        <dsp:cNvSpPr/>
      </dsp:nvSpPr>
      <dsp:spPr>
        <a:xfrm>
          <a:off x="3232329" y="3481527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Model Scoring</a:t>
          </a:r>
        </a:p>
      </dsp:txBody>
      <dsp:txXfrm>
        <a:off x="3284910" y="3534108"/>
        <a:ext cx="2049096" cy="971967"/>
      </dsp:txXfrm>
    </dsp:sp>
    <dsp:sp modelId="{4BDF0BB8-8D99-3544-B601-7D20585800B4}">
      <dsp:nvSpPr>
        <dsp:cNvPr id="0" name=""/>
        <dsp:cNvSpPr/>
      </dsp:nvSpPr>
      <dsp:spPr>
        <a:xfrm>
          <a:off x="2533554" y="1330918"/>
          <a:ext cx="2154258" cy="107712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Final Model</a:t>
          </a:r>
        </a:p>
      </dsp:txBody>
      <dsp:txXfrm>
        <a:off x="2586135" y="1383499"/>
        <a:ext cx="2049096" cy="9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F61AE-AC1B-3C4F-BDA9-8AA4FDF51C7D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2C9E7-9D71-8B49-A761-D130F82795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0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Decomposition-based: Good for understanding of the components and time-series that have </a:t>
            </a:r>
            <a:r>
              <a:rPr lang="en-US" dirty="0" err="1"/>
              <a:t>seasonalities</a:t>
            </a:r>
            <a:r>
              <a:rPr lang="en-US" dirty="0"/>
              <a:t> – therefore: affected by patterns (humans, plants, animals) &gt;&gt; Non-linearities for seasonality.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ARIMA-based: Explainability and very good for non-seasonal data &gt;&gt; although no non-linearities.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Neural Networks: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capture relationships between all time points simultaneously, handling long-term dependencies well in time-series forecasting.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time-series data sequentially, using past information to predict future values, effective for capturing short to medium-term dependencies.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CNNs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time-series data to detect local patterns and trends, useful for extracting features and short-term dependencies in forecasting.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Transformers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Use self-attention to process all time points simultaneously.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Excellent at capturing long-term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handle very long sequences efficiently due to parallel processing.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Generally more complex and resource-intensive.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Recurrent Neural Networks (RNNs)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Process sequences sequentially, passing information from one step to the next.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Good at handling sequential data with short to medium-term dependencies.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Can struggle with long sequences due to issues like vanishing gradients.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Simpler than transformers, but can become complex with layers like LSTM or GRU for improved long-term dependency handling.</a:t>
            </a: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Convolutional Neural Networks (CNNs)</a:t>
            </a: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br>
              <a:rPr lang="en-AU" dirty="0">
                <a:solidFill>
                  <a:srgbClr val="0E0E0E"/>
                </a:solidFill>
                <a:effectLst/>
                <a:latin typeface=".SF NS"/>
              </a:rPr>
            </a:br>
            <a:endParaRPr lang="en-AU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1.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Mechanism: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Apply filters to detect local patterns and features.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2.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Strength: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Effective at capturing short-term dependencies and local trends.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3.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Efficiency: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Efficient at processing data in parallel, but mainly captures local context.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Times New Roman" panose="02020603050405020304" pitchFamily="18" charset="0"/>
              </a:rPr>
              <a:t>4.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Complexity: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Less complex than transformers, relatively straightforward to implement.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1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SHOWING: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u="sng" dirty="0"/>
              <a:t>MODEL HYPERPARAMETERS</a:t>
            </a:r>
            <a:r>
              <a:rPr lang="en-US" b="0" u="none" dirty="0"/>
              <a:t>, which affect the model parameters quadratically to make them smoother &gt; Regularization L2 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explain the L2 in minimizing the objective function: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functions is minimizing the ERRORS, which depend on different values for each variable.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However, the L2 affects all variables in the same way, it makes them be lower.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Therefore, it ends up smoothing and making these coefficients sensible numbers, not super large.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Showing the coefficients being affected by the </a:t>
            </a:r>
            <a:r>
              <a:rPr lang="en-US" dirty="0" err="1"/>
              <a:t>hyperameters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6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Uncertainty estimation in Forecasts.</a:t>
            </a:r>
          </a:p>
          <a:p>
            <a:r>
              <a:rPr lang="en-US" dirty="0"/>
              <a:t>The uncertainty estimation of the future depend on the delta component (trend changes). Assuming trend changes’ frequency and size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3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2804-EC23-9908-4E83-5AEEFC550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AC427-D002-1A8F-716C-06418F6CC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4F6278-91D9-A9C9-0832-DDD597447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A940D-3C71-2440-0A8B-58353EED9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84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6F192-C589-D457-56CA-127887235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B3864F-6654-E15E-A10C-375E9B5A7D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100DD-EA66-9C73-BBAD-C3071A10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Posterior Log-Likelihood == Logarithm of the posterior probability.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Combines: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well the model fits the data (likelihood).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Prior beliefs about the parameters (priors). [</a:t>
            </a:r>
            <a:r>
              <a:rPr lang="en-US" dirty="0" err="1"/>
              <a:t>hyperparams</a:t>
            </a:r>
            <a:r>
              <a:rPr lang="en-US" dirty="0"/>
              <a:t>]</a:t>
            </a:r>
          </a:p>
          <a:p>
            <a:pPr marL="0" lvl="0" indent="0">
              <a:buFontTx/>
              <a:buNone/>
            </a:pPr>
            <a:endParaRPr lang="en-US" dirty="0"/>
          </a:p>
          <a:p>
            <a:pPr marL="0" lvl="0" indent="0">
              <a:buFontTx/>
              <a:buNone/>
            </a:pPr>
            <a:r>
              <a:rPr lang="en-US" dirty="0"/>
              <a:t>Linear regression using L-BFGS: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Mathematical input into STAN.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STAN: </a:t>
            </a:r>
            <a:r>
              <a:rPr lang="en-AU" b="0" i="0" dirty="0">
                <a:solidFill>
                  <a:srgbClr val="222222"/>
                </a:solidFill>
                <a:effectLst/>
                <a:latin typeface="source-sans-pro"/>
              </a:rPr>
              <a:t>Bayesian inference software</a:t>
            </a:r>
            <a:r>
              <a:rPr lang="en-US" b="0" i="0" dirty="0">
                <a:solidFill>
                  <a:srgbClr val="222222"/>
                </a:solidFill>
                <a:effectLst/>
                <a:latin typeface="source-sans-pro"/>
              </a:rPr>
              <a:t>.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Widely used, conference this month at the University of Oxford.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Meta (Facebook) uses it clearly.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84035-E95F-7206-5F72-90BCE93B7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0E0E0E"/>
                </a:solidFill>
                <a:effectLst/>
                <a:latin typeface=".SF NS"/>
              </a:rPr>
              <a:t>The posterior probability distribution is the updated probability of a parameter after observing data, combining prior beliefs with the likelihood of the observed data using Bayes’ theorem.</a:t>
            </a:r>
          </a:p>
          <a:p>
            <a:endParaRPr lang="en-US" dirty="0"/>
          </a:p>
          <a:p>
            <a:r>
              <a:rPr lang="en-US" dirty="0"/>
              <a:t>MAP </a:t>
            </a:r>
            <a:r>
              <a:rPr lang="en-US" dirty="0">
                <a:sym typeface="Wingdings" pitchFamily="2" charset="2"/>
              </a:rPr>
              <a:t> Optimization algorithm: Gradient Descent.</a:t>
            </a:r>
          </a:p>
          <a:p>
            <a:r>
              <a:rPr lang="en-US" dirty="0">
                <a:sym typeface="Wingdings" pitchFamily="2" charset="2"/>
              </a:rPr>
              <a:t>It’s like a MLE (Maximum likelihood estimation)</a:t>
            </a:r>
          </a:p>
          <a:p>
            <a:r>
              <a:rPr lang="en-AU" dirty="0"/>
              <a:t>Key difference: </a:t>
            </a:r>
            <a:r>
              <a:rPr lang="en-AU" b="1" dirty="0"/>
              <a:t>MAP</a:t>
            </a:r>
            <a:r>
              <a:rPr lang="en-AU" dirty="0"/>
              <a:t> incorporates </a:t>
            </a:r>
            <a:r>
              <a:rPr lang="en-AU" b="1" dirty="0"/>
              <a:t>prior information</a:t>
            </a:r>
            <a:r>
              <a:rPr lang="en-AU" dirty="0"/>
              <a:t> about the parameters. While MLE maximizes the likelihood function based solely on the data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MCMC </a:t>
            </a:r>
            <a:r>
              <a:rPr lang="en-US" dirty="0">
                <a:sym typeface="Wingdings" pitchFamily="2" charset="2"/>
              </a:rPr>
              <a:t> Sampling algorithm: No-U-Turn Sampler (NUTS), Hamiltonian Monte Carlo (HMC).</a:t>
            </a:r>
          </a:p>
          <a:p>
            <a:r>
              <a:rPr lang="en-US" dirty="0">
                <a:sym typeface="Wingdings" pitchFamily="2" charset="2"/>
              </a:rPr>
              <a:t>Markov-chains: how many samplings are done (to ensure convergence).</a:t>
            </a:r>
          </a:p>
          <a:p>
            <a:r>
              <a:rPr lang="en-US" dirty="0">
                <a:sym typeface="Wingdings" pitchFamily="2" charset="2"/>
              </a:rPr>
              <a:t>The type of MCMC algorithm used is NUTS which is a type of advanced HMC: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itchFamily="2" charset="2"/>
              </a:rPr>
              <a:t>Adaptive step size.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Parameter space exploration is efficient (harnesses the gradient of the posterior distribution)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MAP Estimation Steps:</a:t>
            </a:r>
          </a:p>
          <a:p>
            <a:r>
              <a:rPr lang="en-US" dirty="0"/>
              <a:t>1. Define the likelihood  P(D | \theta)  and prior  P(\theta).</a:t>
            </a:r>
          </a:p>
          <a:p>
            <a:r>
              <a:rPr lang="en-US" dirty="0"/>
              <a:t>2. Compute the posterior  P(\theta | D) \</a:t>
            </a:r>
            <a:r>
              <a:rPr lang="en-US" dirty="0" err="1"/>
              <a:t>propto</a:t>
            </a:r>
            <a:r>
              <a:rPr lang="en-US" dirty="0"/>
              <a:t> P(D | \theta) P(\theta).</a:t>
            </a:r>
          </a:p>
          <a:p>
            <a:r>
              <a:rPr lang="en-US" dirty="0"/>
              <a:t>3. Find  \theta_{\text{MAP}} = \</a:t>
            </a:r>
            <a:r>
              <a:rPr lang="en-US" dirty="0" err="1"/>
              <a:t>arg</a:t>
            </a:r>
            <a:r>
              <a:rPr lang="en-US" dirty="0"/>
              <a:t>\max_{\theta} P(\theta | D).</a:t>
            </a:r>
          </a:p>
          <a:p>
            <a:endParaRPr lang="en-US" dirty="0"/>
          </a:p>
          <a:p>
            <a:r>
              <a:rPr lang="en-US" b="1" dirty="0"/>
              <a:t>MCMC Sampling Steps:</a:t>
            </a:r>
          </a:p>
          <a:p>
            <a:r>
              <a:rPr lang="en-US" dirty="0"/>
              <a:t>1. Define the likelihood  P(D | \theta)  and prior  P(\theta) .</a:t>
            </a:r>
          </a:p>
          <a:p>
            <a:r>
              <a:rPr lang="en-US" dirty="0"/>
              <a:t>2. Set up an MCMC algorithm (e.g., Metropolis-Hastings) to sample from  P(\theta | D) .</a:t>
            </a:r>
          </a:p>
          <a:p>
            <a:r>
              <a:rPr lang="en-US" dirty="0"/>
              <a:t>3. Generate a large number of samples  \{ \theta^{(</a:t>
            </a:r>
            <a:r>
              <a:rPr lang="en-US" dirty="0" err="1"/>
              <a:t>i</a:t>
            </a:r>
            <a:r>
              <a:rPr lang="en-US" dirty="0"/>
              <a:t>)} \} .</a:t>
            </a:r>
          </a:p>
          <a:p>
            <a:r>
              <a:rPr lang="en-US" dirty="0"/>
              <a:t>4. Analyze the samples to estimate quantities of interest (mean, variance, credible intervals).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89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24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A2498-858D-4565-FBAF-849B37069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794561-B2F3-946A-037D-83020B83A0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E8D280-C098-9E75-0307-9CB0613C9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trend at any time t is then the base trend k, plus all of the adjustments up to that point.</a:t>
            </a:r>
          </a:p>
          <a:p>
            <a:r>
              <a:rPr lang="en-AU" dirty="0"/>
              <a:t>A is a matrix [T,S].</a:t>
            </a:r>
          </a:p>
          <a:p>
            <a:r>
              <a:rPr lang="en-AU" dirty="0"/>
              <a:t>T: time vector.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S: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vector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[S] </a:t>
            </a:r>
            <a:r>
              <a:rPr lang="en-AU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t_change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Times of trend changepoints</a:t>
            </a:r>
            <a:endParaRPr lang="en-AU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7E1C2-F1B1-137C-ED8E-179307E74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45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Regarding the </a:t>
            </a:r>
            <a:r>
              <a:rPr lang="en-AU" dirty="0" err="1">
                <a:solidFill>
                  <a:srgbClr val="0E0E0E"/>
                </a:solidFill>
                <a:effectLst/>
                <a:latin typeface=".SF NS"/>
              </a:rPr>
              <a:t>interval_width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/ confidence level: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Imagine Prophet forecasts that you’ll sell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100 ice creams tomorrow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with an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80% uncertainty interval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 from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90 to 110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. This means:</a:t>
            </a:r>
          </a:p>
          <a:p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• </a:t>
            </a:r>
            <a:r>
              <a:rPr lang="en-AU" b="1" dirty="0">
                <a:solidFill>
                  <a:srgbClr val="0E0E0E"/>
                </a:solidFill>
                <a:effectLst/>
                <a:latin typeface=".SF NS"/>
              </a:rPr>
              <a:t>Most Likely Range</a:t>
            </a:r>
            <a:r>
              <a:rPr lang="en-AU" dirty="0">
                <a:solidFill>
                  <a:srgbClr val="0E0E0E"/>
                </a:solidFill>
                <a:effectLst/>
                <a:latin typeface=".SF NS"/>
              </a:rPr>
              <a:t>: There’s an 80% chance you’ll sell between 90 and 110 ice creams.</a:t>
            </a: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&gt;&gt; What do we want to show? What level of confidence in our forecast and the different components?</a:t>
            </a: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Model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growth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String specifying the type of trend to fit. Either 'linear' or 'logistic'.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List of dates at which to include potential changepoints. If not specified, potential changepoints are automatically selected.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n_changepoints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potential changepoints to include.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changepoint_range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Proportion of the history in which trend changepoints will be estimated. Defaults to 0.8 for the first 80%.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Trend Parameters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changepoint_prior_scale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flexibility of the automatic changepoint selection. Larger values allow for more changepoints.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mcmc_samples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If greater than 0, will do full Bayesian inference with the specified number of MCMC samples. Defaults to 0 for MAP estimation. [MCMC: Markov Chain Monte Carlo]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interval_width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Width of the uncertainty intervals provided for the forecast. Defaults to 0.8.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Seasonalities</a:t>
            </a:r>
            <a:endParaRPr lang="en-AU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seasonality_mode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Either 'additive' (default) or 'multiplicative'.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If True, include yearly seasonality (default). If False, no yearly seasonality. If an integer, specify the Fourier order.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weekly_seasonality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weekly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daily_seasonality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Boolean or integer. Similar to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yearly_seasonality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, but for daily data.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seasonality_prior_scale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seasonality model.</a:t>
            </a:r>
          </a:p>
          <a:p>
            <a:pPr algn="l">
              <a:buFont typeface="+mj-lt"/>
              <a:buNone/>
            </a:pPr>
            <a:endParaRPr lang="en-A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 and Events</a:t>
            </a:r>
          </a:p>
          <a:p>
            <a:pPr algn="l">
              <a:buFont typeface="+mj-lt"/>
              <a:buAutoNum type="arabicPeriod"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holidays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DataFrame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 with columns holiday (name of the holiday), ds (date of the holiday), and optionally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lower_window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and </a:t>
            </a:r>
            <a:r>
              <a:rPr lang="en-AU" b="0" i="0" dirty="0" err="1">
                <a:solidFill>
                  <a:srgbClr val="000000"/>
                </a:solidFill>
                <a:effectLst/>
                <a:latin typeface="-apple-system"/>
              </a:rPr>
              <a:t>upper_window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 for adding days around the date as holiday effect.</a:t>
            </a:r>
          </a:p>
          <a:p>
            <a:pPr algn="l">
              <a:buFont typeface="+mj-lt"/>
              <a:buAutoNum type="arabicPeriod"/>
            </a:pP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holidays_prior_scale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Parameter controlling the strength of the holiday components.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i="0" dirty="0">
                <a:solidFill>
                  <a:srgbClr val="000000"/>
                </a:solidFill>
                <a:effectLst/>
                <a:latin typeface="-apple-system"/>
              </a:rPr>
              <a:t>Others</a:t>
            </a:r>
            <a:br>
              <a:rPr lang="en-AU" dirty="0"/>
            </a:br>
            <a:r>
              <a:rPr lang="en-AU" dirty="0"/>
              <a:t>1. </a:t>
            </a:r>
            <a:r>
              <a:rPr lang="en-AU" b="1" i="0" dirty="0" err="1">
                <a:solidFill>
                  <a:srgbClr val="000000"/>
                </a:solidFill>
                <a:effectLst/>
                <a:latin typeface="-apple-system"/>
              </a:rPr>
              <a:t>uncertainty_samples</a:t>
            </a:r>
            <a:r>
              <a:rPr lang="en-AU" b="0" i="0" dirty="0">
                <a:solidFill>
                  <a:srgbClr val="000000"/>
                </a:solidFill>
                <a:effectLst/>
                <a:latin typeface="-apple-system"/>
              </a:rPr>
              <a:t>: Number of simulated draws used to estimate uncertainty intervals.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4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 missing &gt; out of the optimization problem &gt;&gt; Anyway all the </a:t>
            </a:r>
            <a:r>
              <a:rPr lang="en-US" dirty="0" err="1"/>
              <a:t>seasonalities</a:t>
            </a:r>
            <a:r>
              <a:rPr lang="en-US" dirty="0"/>
              <a:t> are continuous functions, depicting the intrinsic dependence on previous datapoints.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L1 loss function instead of L2 for downweighing outliers. ~ within the Bayesian inference.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MCMC (Markov-Chain Monte Carlo): To get posterior distributions (1000 iterations by default) – State-dependent Bayes Method ran many times.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optional. If not used, the prior distributions are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20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 [BETA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 [DELTA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estimated values of the trend component of the time series at each time point. [TREND size in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model.params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].</a:t>
            </a:r>
          </a:p>
          <a:p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2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75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Prophet package:</a:t>
            </a:r>
          </a:p>
          <a:p>
            <a:r>
              <a:rPr lang="en-US" dirty="0"/>
              <a:t>- </a:t>
            </a:r>
            <a:r>
              <a:rPr lang="en-US" dirty="0" err="1"/>
              <a:t>model_inputs</a:t>
            </a:r>
            <a:r>
              <a:rPr lang="en-US" dirty="0"/>
              <a:t>: values, inputs, inputted into the model, that are not going to change through modelling. (</a:t>
            </a:r>
            <a:r>
              <a:rPr lang="en-US" dirty="0" err="1"/>
              <a:t>model.calculate_initial_params</a:t>
            </a:r>
            <a:r>
              <a:rPr lang="en-US" dirty="0"/>
              <a:t>())</a:t>
            </a:r>
          </a:p>
          <a:p>
            <a:r>
              <a:rPr lang="en-US" dirty="0"/>
              <a:t>- </a:t>
            </a:r>
            <a:r>
              <a:rPr lang="en-US" dirty="0" err="1"/>
              <a:t>intial_params</a:t>
            </a:r>
            <a:r>
              <a:rPr lang="en-US" dirty="0"/>
              <a:t>: </a:t>
            </a:r>
            <a:r>
              <a:rPr lang="en-US" dirty="0" err="1"/>
              <a:t>intial</a:t>
            </a:r>
            <a:r>
              <a:rPr lang="en-US" dirty="0"/>
              <a:t> parameters that will change through iterations of the optimization. (</a:t>
            </a:r>
            <a:r>
              <a:rPr lang="en-US" dirty="0" err="1"/>
              <a:t>model.params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38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26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0F319-EE5E-7AB1-A48C-C628AC7EA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AEC88-E68B-9129-604E-C91BBDAEB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FE9489-9322-EC53-36C3-9B95515D5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= Priors.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ABE10-D28C-9EC2-D091-BB01345D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04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Year-long distributed regressors: All variables need to make sense: daylight hours a day for example.</a:t>
            </a:r>
          </a:p>
          <a:p>
            <a:r>
              <a:rPr lang="en-US" dirty="0"/>
              <a:t>Regressors: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sales, a regressor might inherently be positive and negative depending on its distance from its mean.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power demand forecasting (we have the whole population’s </a:t>
            </a:r>
            <a:r>
              <a:rPr lang="en-US" dirty="0" err="1"/>
              <a:t>behaviour</a:t>
            </a:r>
            <a:r>
              <a:rPr lang="en-US" dirty="0"/>
              <a:t>), I find it more useful to have regressors stirring to either a + or - because of its nominal value, not its deviation from its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8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/pcpp94/</a:t>
            </a:r>
            <a:r>
              <a:rPr lang="en-US" dirty="0" err="1"/>
              <a:t>elexon_pipeline_GB_demand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9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3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a more flexible trend change might give better insights of the weekly distribution, weather impact, etc. and would most probably forecast the future with higher accuracy. {Good insights into profiling}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GB Demand with small trend changes will give a better view of the long-term impacts of variables affecting the volumes consumed: Efficiency, GDP, Population, Energy Prices, COVID restrictions…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Understanding the impact of all these Daily // Hourly if you have // variables altogether.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57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9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of:</a:t>
            </a:r>
          </a:p>
          <a:p>
            <a:pPr marL="171450" indent="-171450">
              <a:buFontTx/>
              <a:buChar char="-"/>
            </a:pPr>
            <a:r>
              <a:rPr lang="en-US" dirty="0"/>
              <a:t>14 GSP areas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Domestic/Non-domestic by area.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u="sng" dirty="0"/>
              <a:t>SHOWING:</a:t>
            </a:r>
          </a:p>
          <a:p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u="sng" dirty="0"/>
              <a:t>MODEL PARAMETERS</a:t>
            </a:r>
            <a:r>
              <a:rPr lang="en-US" b="0" u="none" dirty="0"/>
              <a:t>, which are the coefficients of the different functions within the objective functions.</a:t>
            </a:r>
            <a:endParaRPr lang="en-US" b="1" u="sng" dirty="0"/>
          </a:p>
          <a:p>
            <a:pPr marL="171450" indent="-171450">
              <a:buFontTx/>
              <a:buChar char="-"/>
            </a:pPr>
            <a:r>
              <a:rPr lang="en-US" dirty="0"/>
              <a:t>Delta (rate of adjustments at changepoints) is a </a:t>
            </a:r>
            <a:r>
              <a:rPr lang="en-US" dirty="0" err="1"/>
              <a:t>double_exponential</a:t>
            </a:r>
            <a:r>
              <a:rPr lang="en-US" dirty="0"/>
              <a:t> so many changes are close to 0, promoting a smooth trend with occasional abrupt changes.</a:t>
            </a:r>
          </a:p>
          <a:p>
            <a:pPr marL="171450" indent="-171450">
              <a:buFontTx/>
              <a:buChar char="-"/>
            </a:pPr>
            <a:r>
              <a:rPr lang="en-US" b="1" dirty="0"/>
              <a:t>Fourier Series Premise:</a:t>
            </a:r>
            <a:r>
              <a:rPr lang="en-US" b="0" dirty="0"/>
              <a:t> Given an infinite number of different cosines and sines we can approximate that function to any function.</a:t>
            </a:r>
          </a:p>
          <a:p>
            <a:pPr marL="628650" lvl="1" indent="-171450">
              <a:buFontTx/>
              <a:buChar char="-"/>
            </a:pPr>
            <a:r>
              <a:rPr lang="en-US" b="0" dirty="0"/>
              <a:t>So, in Prophet the seasonality model is learning a weight for each of the different frequency cos/sin &amp; summing them up together.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a(t):</a:t>
            </a:r>
          </a:p>
          <a:p>
            <a:r>
              <a:rPr lang="en-US" dirty="0" err="1"/>
              <a:t>a_t</a:t>
            </a:r>
            <a:r>
              <a:rPr lang="en-US" dirty="0"/>
              <a:t>  is a binary vector where each element indicates whether time  t  is after the corresponding changepoint.</a:t>
            </a:r>
          </a:p>
          <a:p>
            <a:r>
              <a:rPr lang="en-US" dirty="0"/>
              <a:t>- For example, if there are changepoints at times  t_1  and  t_2 , then:</a:t>
            </a:r>
          </a:p>
          <a:p>
            <a:r>
              <a:rPr lang="en-US" dirty="0" err="1"/>
              <a:t>a_t</a:t>
            </a:r>
            <a:r>
              <a:rPr lang="en-US" dirty="0"/>
              <a:t> = [I(t &gt; t_1), I(t &gt; t_2)] </a:t>
            </a:r>
          </a:p>
          <a:p>
            <a:r>
              <a:rPr lang="en-US" dirty="0"/>
              <a:t>where I is an indicator function that returns 1 if the condition is true and 0 otherwise.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2C9E7-9D71-8B49-A761-D130F82795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3425CA-4B9D-4420-BB9E-C250DB30E421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39889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985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287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B649C83-32A0-9BB0-F07D-B6364873A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678" y="422066"/>
            <a:ext cx="6505572" cy="859536"/>
          </a:xfrm>
        </p:spPr>
        <p:txBody>
          <a:bodyPr>
            <a:normAutofit/>
          </a:bodyPr>
          <a:lstStyle>
            <a:lvl1pPr>
              <a:defRPr sz="3300" cap="none" baseline="0"/>
            </a:lvl1pPr>
          </a:lstStyle>
          <a:p>
            <a:r>
              <a:rPr lang="en-US"/>
              <a:t>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D30E748-E3E6-DACB-EE20-DC0EB294F6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678" y="1701992"/>
            <a:ext cx="6505572" cy="3800892"/>
          </a:xfrm>
        </p:spPr>
        <p:txBody>
          <a:bodyPr>
            <a:normAutofit/>
          </a:bodyPr>
          <a:lstStyle>
            <a:lvl1pPr marL="228594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83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2972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160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348" indent="-228594">
              <a:buClr>
                <a:schemeClr val="accent1"/>
              </a:buClr>
              <a:buFont typeface="Arial" panose="020B0604020202020204" pitchFamily="34" charset="0"/>
              <a:buChar char="•"/>
              <a:defRPr sz="195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C86A879-6632-F9EC-2549-4049D50EF1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3938" y="1397795"/>
            <a:ext cx="3752468" cy="3705224"/>
          </a:xfrm>
          <a:custGeom>
            <a:avLst/>
            <a:gdLst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999832 w 4999832"/>
              <a:gd name="connsiteY2" fmla="*/ 4940299 h 4940299"/>
              <a:gd name="connsiteX3" fmla="*/ 0 w 4999832"/>
              <a:gd name="connsiteY3" fmla="*/ 4940299 h 4940299"/>
              <a:gd name="connsiteX4" fmla="*/ 0 w 4999832"/>
              <a:gd name="connsiteY4" fmla="*/ 0 h 4940299"/>
              <a:gd name="connsiteX0" fmla="*/ 0 w 4999832"/>
              <a:gd name="connsiteY0" fmla="*/ 0 h 4940299"/>
              <a:gd name="connsiteX1" fmla="*/ 4999832 w 4999832"/>
              <a:gd name="connsiteY1" fmla="*/ 0 h 4940299"/>
              <a:gd name="connsiteX2" fmla="*/ 4806157 w 4999832"/>
              <a:gd name="connsiteY2" fmla="*/ 371474 h 4940299"/>
              <a:gd name="connsiteX3" fmla="*/ 4999832 w 4999832"/>
              <a:gd name="connsiteY3" fmla="*/ 4940299 h 4940299"/>
              <a:gd name="connsiteX4" fmla="*/ 0 w 4999832"/>
              <a:gd name="connsiteY4" fmla="*/ 4940299 h 4940299"/>
              <a:gd name="connsiteX5" fmla="*/ 0 w 4999832"/>
              <a:gd name="connsiteY5" fmla="*/ 0 h 4940299"/>
              <a:gd name="connsiteX0" fmla="*/ 0 w 5369695"/>
              <a:gd name="connsiteY0" fmla="*/ 0 h 4940299"/>
              <a:gd name="connsiteX1" fmla="*/ 4999832 w 5369695"/>
              <a:gd name="connsiteY1" fmla="*/ 0 h 4940299"/>
              <a:gd name="connsiteX2" fmla="*/ 5009357 w 5369695"/>
              <a:gd name="connsiteY2" fmla="*/ 374649 h 4940299"/>
              <a:gd name="connsiteX3" fmla="*/ 4806157 w 5369695"/>
              <a:gd name="connsiteY3" fmla="*/ 371474 h 4940299"/>
              <a:gd name="connsiteX4" fmla="*/ 4999832 w 5369695"/>
              <a:gd name="connsiteY4" fmla="*/ 4940299 h 4940299"/>
              <a:gd name="connsiteX5" fmla="*/ 0 w 5369695"/>
              <a:gd name="connsiteY5" fmla="*/ 4940299 h 4940299"/>
              <a:gd name="connsiteX6" fmla="*/ 0 w 5369695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361733"/>
              <a:gd name="connsiteY0" fmla="*/ 0 h 4940299"/>
              <a:gd name="connsiteX1" fmla="*/ 4999832 w 5361733"/>
              <a:gd name="connsiteY1" fmla="*/ 0 h 4940299"/>
              <a:gd name="connsiteX2" fmla="*/ 5009357 w 5361733"/>
              <a:gd name="connsiteY2" fmla="*/ 374649 h 4940299"/>
              <a:gd name="connsiteX3" fmla="*/ 4806157 w 5361733"/>
              <a:gd name="connsiteY3" fmla="*/ 371474 h 4940299"/>
              <a:gd name="connsiteX4" fmla="*/ 4999832 w 5361733"/>
              <a:gd name="connsiteY4" fmla="*/ 4940299 h 4940299"/>
              <a:gd name="connsiteX5" fmla="*/ 0 w 5361733"/>
              <a:gd name="connsiteY5" fmla="*/ 4940299 h 4940299"/>
              <a:gd name="connsiteX6" fmla="*/ 0 w 5361733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4649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9481"/>
              <a:gd name="connsiteY0" fmla="*/ 0 h 4940299"/>
              <a:gd name="connsiteX1" fmla="*/ 4999832 w 5009481"/>
              <a:gd name="connsiteY1" fmla="*/ 0 h 4940299"/>
              <a:gd name="connsiteX2" fmla="*/ 5009357 w 5009481"/>
              <a:gd name="connsiteY2" fmla="*/ 377824 h 4940299"/>
              <a:gd name="connsiteX3" fmla="*/ 4806157 w 5009481"/>
              <a:gd name="connsiteY3" fmla="*/ 371474 h 4940299"/>
              <a:gd name="connsiteX4" fmla="*/ 4999832 w 5009481"/>
              <a:gd name="connsiteY4" fmla="*/ 4940299 h 4940299"/>
              <a:gd name="connsiteX5" fmla="*/ 0 w 5009481"/>
              <a:gd name="connsiteY5" fmla="*/ 4940299 h 4940299"/>
              <a:gd name="connsiteX6" fmla="*/ 0 w 5009481"/>
              <a:gd name="connsiteY6" fmla="*/ 0 h 4940299"/>
              <a:gd name="connsiteX0" fmla="*/ 0 w 5000970"/>
              <a:gd name="connsiteY0" fmla="*/ 0 h 4940299"/>
              <a:gd name="connsiteX1" fmla="*/ 4999832 w 5000970"/>
              <a:gd name="connsiteY1" fmla="*/ 0 h 4940299"/>
              <a:gd name="connsiteX2" fmla="*/ 4999832 w 5000970"/>
              <a:gd name="connsiteY2" fmla="*/ 384174 h 4940299"/>
              <a:gd name="connsiteX3" fmla="*/ 4806157 w 5000970"/>
              <a:gd name="connsiteY3" fmla="*/ 371474 h 4940299"/>
              <a:gd name="connsiteX4" fmla="*/ 4999832 w 5000970"/>
              <a:gd name="connsiteY4" fmla="*/ 4940299 h 4940299"/>
              <a:gd name="connsiteX5" fmla="*/ 0 w 5000970"/>
              <a:gd name="connsiteY5" fmla="*/ 4940299 h 4940299"/>
              <a:gd name="connsiteX6" fmla="*/ 0 w 5000970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99832 w 5003135"/>
              <a:gd name="connsiteY4" fmla="*/ 4940299 h 4940299"/>
              <a:gd name="connsiteX5" fmla="*/ 0 w 5003135"/>
              <a:gd name="connsiteY5" fmla="*/ 4940299 h 4940299"/>
              <a:gd name="connsiteX6" fmla="*/ 0 w 5003135"/>
              <a:gd name="connsiteY6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983957 w 5003135"/>
              <a:gd name="connsiteY4" fmla="*/ 4521199 h 4940299"/>
              <a:gd name="connsiteX5" fmla="*/ 4999832 w 5003135"/>
              <a:gd name="connsiteY5" fmla="*/ 4940299 h 4940299"/>
              <a:gd name="connsiteX6" fmla="*/ 0 w 5003135"/>
              <a:gd name="connsiteY6" fmla="*/ 4940299 h 4940299"/>
              <a:gd name="connsiteX7" fmla="*/ 0 w 5003135"/>
              <a:gd name="connsiteY7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4989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1674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839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125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6157 w 5003135"/>
              <a:gd name="connsiteY4" fmla="*/ 45307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83932 w 5003135"/>
              <a:gd name="connsiteY4" fmla="*/ 44481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660107 w 5003135"/>
              <a:gd name="connsiteY4" fmla="*/ 451167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053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9332 w 5003135"/>
              <a:gd name="connsiteY4" fmla="*/ 4518024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21199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799807 w 5003135"/>
              <a:gd name="connsiteY4" fmla="*/ 4521199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35"/>
              <a:gd name="connsiteY0" fmla="*/ 0 h 4940299"/>
              <a:gd name="connsiteX1" fmla="*/ 4999832 w 5003135"/>
              <a:gd name="connsiteY1" fmla="*/ 0 h 4940299"/>
              <a:gd name="connsiteX2" fmla="*/ 5003007 w 5003135"/>
              <a:gd name="connsiteY2" fmla="*/ 377824 h 4940299"/>
              <a:gd name="connsiteX3" fmla="*/ 4806157 w 5003135"/>
              <a:gd name="connsiteY3" fmla="*/ 371474 h 4940299"/>
              <a:gd name="connsiteX4" fmla="*/ 4802982 w 5003135"/>
              <a:gd name="connsiteY4" fmla="*/ 4511674 h 4940299"/>
              <a:gd name="connsiteX5" fmla="*/ 4996657 w 5003135"/>
              <a:gd name="connsiteY5" fmla="*/ 4511674 h 4940299"/>
              <a:gd name="connsiteX6" fmla="*/ 4999832 w 5003135"/>
              <a:gd name="connsiteY6" fmla="*/ 4940299 h 4940299"/>
              <a:gd name="connsiteX7" fmla="*/ 0 w 5003135"/>
              <a:gd name="connsiteY7" fmla="*/ 4940299 h 4940299"/>
              <a:gd name="connsiteX8" fmla="*/ 0 w 5003135"/>
              <a:gd name="connsiteY8" fmla="*/ 0 h 4940299"/>
              <a:gd name="connsiteX0" fmla="*/ 0 w 5003128"/>
              <a:gd name="connsiteY0" fmla="*/ 0 h 4940299"/>
              <a:gd name="connsiteX1" fmla="*/ 4999832 w 5003128"/>
              <a:gd name="connsiteY1" fmla="*/ 0 h 4940299"/>
              <a:gd name="connsiteX2" fmla="*/ 5003007 w 5003128"/>
              <a:gd name="connsiteY2" fmla="*/ 377824 h 4940299"/>
              <a:gd name="connsiteX3" fmla="*/ 4794914 w 5003128"/>
              <a:gd name="connsiteY3" fmla="*/ 375222 h 4940299"/>
              <a:gd name="connsiteX4" fmla="*/ 4802982 w 5003128"/>
              <a:gd name="connsiteY4" fmla="*/ 4511674 h 4940299"/>
              <a:gd name="connsiteX5" fmla="*/ 4996657 w 5003128"/>
              <a:gd name="connsiteY5" fmla="*/ 4511674 h 4940299"/>
              <a:gd name="connsiteX6" fmla="*/ 4999832 w 5003128"/>
              <a:gd name="connsiteY6" fmla="*/ 4940299 h 4940299"/>
              <a:gd name="connsiteX7" fmla="*/ 0 w 5003128"/>
              <a:gd name="connsiteY7" fmla="*/ 4940299 h 4940299"/>
              <a:gd name="connsiteX8" fmla="*/ 0 w 5003128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77824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2"/>
              <a:gd name="connsiteY0" fmla="*/ 0 h 4940299"/>
              <a:gd name="connsiteX1" fmla="*/ 4999832 w 5003132"/>
              <a:gd name="connsiteY1" fmla="*/ 0 h 4940299"/>
              <a:gd name="connsiteX2" fmla="*/ 5003007 w 5003132"/>
              <a:gd name="connsiteY2" fmla="*/ 389067 h 4940299"/>
              <a:gd name="connsiteX3" fmla="*/ 4802409 w 5003132"/>
              <a:gd name="connsiteY3" fmla="*/ 390213 h 4940299"/>
              <a:gd name="connsiteX4" fmla="*/ 4802982 w 5003132"/>
              <a:gd name="connsiteY4" fmla="*/ 4511674 h 4940299"/>
              <a:gd name="connsiteX5" fmla="*/ 4996657 w 5003132"/>
              <a:gd name="connsiteY5" fmla="*/ 4511674 h 4940299"/>
              <a:gd name="connsiteX6" fmla="*/ 4999832 w 5003132"/>
              <a:gd name="connsiteY6" fmla="*/ 4940299 h 4940299"/>
              <a:gd name="connsiteX7" fmla="*/ 0 w 5003132"/>
              <a:gd name="connsiteY7" fmla="*/ 4940299 h 4940299"/>
              <a:gd name="connsiteX8" fmla="*/ 0 w 5003132"/>
              <a:gd name="connsiteY8" fmla="*/ 0 h 4940299"/>
              <a:gd name="connsiteX0" fmla="*/ 0 w 5003130"/>
              <a:gd name="connsiteY0" fmla="*/ 0 h 4940299"/>
              <a:gd name="connsiteX1" fmla="*/ 4999832 w 5003130"/>
              <a:gd name="connsiteY1" fmla="*/ 0 h 4940299"/>
              <a:gd name="connsiteX2" fmla="*/ 5003007 w 5003130"/>
              <a:gd name="connsiteY2" fmla="*/ 389067 h 4940299"/>
              <a:gd name="connsiteX3" fmla="*/ 4798661 w 5003130"/>
              <a:gd name="connsiteY3" fmla="*/ 382718 h 4940299"/>
              <a:gd name="connsiteX4" fmla="*/ 4802982 w 5003130"/>
              <a:gd name="connsiteY4" fmla="*/ 4511674 h 4940299"/>
              <a:gd name="connsiteX5" fmla="*/ 4996657 w 5003130"/>
              <a:gd name="connsiteY5" fmla="*/ 4511674 h 4940299"/>
              <a:gd name="connsiteX6" fmla="*/ 4999832 w 5003130"/>
              <a:gd name="connsiteY6" fmla="*/ 4940299 h 4940299"/>
              <a:gd name="connsiteX7" fmla="*/ 0 w 5003130"/>
              <a:gd name="connsiteY7" fmla="*/ 4940299 h 4940299"/>
              <a:gd name="connsiteX8" fmla="*/ 0 w 5003130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802982 w 5000895"/>
              <a:gd name="connsiteY4" fmla="*/ 451167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9067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6875"/>
              <a:gd name="connsiteY0" fmla="*/ 0 h 4940299"/>
              <a:gd name="connsiteX1" fmla="*/ 4999832 w 5006875"/>
              <a:gd name="connsiteY1" fmla="*/ 0 h 4940299"/>
              <a:gd name="connsiteX2" fmla="*/ 5006754 w 5006875"/>
              <a:gd name="connsiteY2" fmla="*/ 389067 h 4940299"/>
              <a:gd name="connsiteX3" fmla="*/ 4798661 w 5006875"/>
              <a:gd name="connsiteY3" fmla="*/ 382718 h 4940299"/>
              <a:gd name="connsiteX4" fmla="*/ 4795487 w 5006875"/>
              <a:gd name="connsiteY4" fmla="*/ 4504179 h 4940299"/>
              <a:gd name="connsiteX5" fmla="*/ 4996657 w 5006875"/>
              <a:gd name="connsiteY5" fmla="*/ 4511674 h 4940299"/>
              <a:gd name="connsiteX6" fmla="*/ 4999832 w 5006875"/>
              <a:gd name="connsiteY6" fmla="*/ 4940299 h 4940299"/>
              <a:gd name="connsiteX7" fmla="*/ 0 w 5006875"/>
              <a:gd name="connsiteY7" fmla="*/ 4940299 h 4940299"/>
              <a:gd name="connsiteX8" fmla="*/ 0 w 500687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5487 w 5000895"/>
              <a:gd name="connsiteY4" fmla="*/ 4504179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28031 w 5000895"/>
              <a:gd name="connsiteY4" fmla="*/ 444796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802982 w 5000895"/>
              <a:gd name="connsiteY4" fmla="*/ 4492936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511674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0895"/>
              <a:gd name="connsiteY0" fmla="*/ 0 h 4940299"/>
              <a:gd name="connsiteX1" fmla="*/ 4999832 w 5000895"/>
              <a:gd name="connsiteY1" fmla="*/ 0 h 4940299"/>
              <a:gd name="connsiteX2" fmla="*/ 4999259 w 5000895"/>
              <a:gd name="connsiteY2" fmla="*/ 385320 h 4940299"/>
              <a:gd name="connsiteX3" fmla="*/ 4798661 w 5000895"/>
              <a:gd name="connsiteY3" fmla="*/ 382718 h 4940299"/>
              <a:gd name="connsiteX4" fmla="*/ 4799235 w 5000895"/>
              <a:gd name="connsiteY4" fmla="*/ 4496684 h 4940299"/>
              <a:gd name="connsiteX5" fmla="*/ 4996657 w 5000895"/>
              <a:gd name="connsiteY5" fmla="*/ 4486507 h 4940299"/>
              <a:gd name="connsiteX6" fmla="*/ 4999832 w 5000895"/>
              <a:gd name="connsiteY6" fmla="*/ 4940299 h 4940299"/>
              <a:gd name="connsiteX7" fmla="*/ 0 w 5000895"/>
              <a:gd name="connsiteY7" fmla="*/ 4940299 h 4940299"/>
              <a:gd name="connsiteX8" fmla="*/ 0 w 5000895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4966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798661 w 5003291"/>
              <a:gd name="connsiteY3" fmla="*/ 38271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5011 w 5003291"/>
              <a:gd name="connsiteY3" fmla="*/ 3795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85320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08186 w 5003291"/>
              <a:gd name="connsiteY3" fmla="*/ 389068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799235 w 5003291"/>
              <a:gd name="connsiteY4" fmla="*/ 4506209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8760 w 5003291"/>
              <a:gd name="connsiteY4" fmla="*/ 450938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50555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50303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02410 w 5003291"/>
              <a:gd name="connsiteY4" fmla="*/ 4493509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  <a:gd name="connsiteX0" fmla="*/ 0 w 5003291"/>
              <a:gd name="connsiteY0" fmla="*/ 0 h 4940299"/>
              <a:gd name="connsiteX1" fmla="*/ 4999832 w 5003291"/>
              <a:gd name="connsiteY1" fmla="*/ 0 h 4940299"/>
              <a:gd name="connsiteX2" fmla="*/ 4999259 w 5003291"/>
              <a:gd name="connsiteY2" fmla="*/ 394845 h 4940299"/>
              <a:gd name="connsiteX3" fmla="*/ 4814536 w 5003291"/>
              <a:gd name="connsiteY3" fmla="*/ 392243 h 4940299"/>
              <a:gd name="connsiteX4" fmla="*/ 4811935 w 5003291"/>
              <a:gd name="connsiteY4" fmla="*/ 4496684 h 4940299"/>
              <a:gd name="connsiteX5" fmla="*/ 5003007 w 5003291"/>
              <a:gd name="connsiteY5" fmla="*/ 4499207 h 4940299"/>
              <a:gd name="connsiteX6" fmla="*/ 4999832 w 5003291"/>
              <a:gd name="connsiteY6" fmla="*/ 4940299 h 4940299"/>
              <a:gd name="connsiteX7" fmla="*/ 0 w 5003291"/>
              <a:gd name="connsiteY7" fmla="*/ 4940299 h 4940299"/>
              <a:gd name="connsiteX8" fmla="*/ 0 w 5003291"/>
              <a:gd name="connsiteY8" fmla="*/ 0 h 494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3291" h="4940299">
                <a:moveTo>
                  <a:pt x="0" y="0"/>
                </a:moveTo>
                <a:lnTo>
                  <a:pt x="4999832" y="0"/>
                </a:lnTo>
                <a:cubicBezTo>
                  <a:pt x="5003404" y="5821"/>
                  <a:pt x="4996613" y="402783"/>
                  <a:pt x="4999259" y="394845"/>
                </a:cubicBezTo>
                <a:cubicBezTo>
                  <a:pt x="5005080" y="386907"/>
                  <a:pt x="4823003" y="397006"/>
                  <a:pt x="4814536" y="392243"/>
                </a:cubicBezTo>
                <a:cubicBezTo>
                  <a:pt x="4810832" y="1062697"/>
                  <a:pt x="4804527" y="4503563"/>
                  <a:pt x="4811935" y="4496684"/>
                </a:cubicBezTo>
                <a:cubicBezTo>
                  <a:pt x="4812993" y="4502505"/>
                  <a:pt x="5003007" y="4494974"/>
                  <a:pt x="5003007" y="4499207"/>
                </a:cubicBezTo>
                <a:cubicBezTo>
                  <a:pt x="5005124" y="4505557"/>
                  <a:pt x="4994540" y="4800599"/>
                  <a:pt x="4999832" y="4940299"/>
                </a:cubicBezTo>
                <a:lnTo>
                  <a:pt x="0" y="4940299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DE3336-2CDF-5943-0C27-9829D906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02344" y="3081771"/>
            <a:ext cx="3099415" cy="2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0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4DF6D8-2F0C-CA4E-84BA-9207C46DCF18}"/>
              </a:ext>
            </a:extLst>
          </p:cNvPr>
          <p:cNvCxnSpPr>
            <a:cxnSpLocks/>
          </p:cNvCxnSpPr>
          <p:nvPr userDrawn="1"/>
        </p:nvCxnSpPr>
        <p:spPr>
          <a:xfrm>
            <a:off x="907101" y="6129300"/>
            <a:ext cx="1037347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17BC3E-0B62-A04A-B6E6-AC6AF2DB0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67247" y="63341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Document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AF4D7C01-DC2D-6540-99B2-4D5E282B98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7179" y="6334125"/>
            <a:ext cx="3588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0FC62D0-A2F2-4BF8-8DAC-E86C11000EC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71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6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83AFB-9E54-459E-8C6D-0913AC3BA5D7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11143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8190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81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4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4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33256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DB8F2B-E487-4905-B553-FB649F2B6F23}" type="datetime1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710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EF7C3A7-D6F6-4D38-A7C3-B72967BB81A6}" type="datetime1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4057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hyperlink" Target="http://127.0.0.1:805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6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290.png"/><Relationship Id="rId9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yperopt-demystified-3e14006eb6fa" TargetMode="External"/><Relationship Id="rId2" Type="http://schemas.openxmlformats.org/officeDocument/2006/relationships/hyperlink" Target="https://github.com/hyperopt/hypero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github.com/pcpp94/elexon_pipeline_GB_demand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DAE0DD-9A06-EEE8-00D7-55715C8A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/>
              <a:t>GB Demand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CDAC6-72A0-6AF2-BF47-98B0666BFB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Time-Series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38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cs typeface="Times New Roman" panose="02020603050405020304" pitchFamily="18" charset="0"/>
              </a:rPr>
              <a:t>Noise [</a:t>
            </a:r>
            <a:r>
              <a:rPr lang="en-US" sz="825">
                <a:latin typeface="Arial" panose="020B0604020202020204" pitchFamily="34" charset="0"/>
                <a:cs typeface="Times New Roman" panose="02020603050405020304" pitchFamily="18" charset="0"/>
              </a:rPr>
              <a:t>Error]</a:t>
            </a:r>
            <a:endParaRPr lang="en-GB" sz="825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endParaRPr lang="en-GB" sz="825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758" y="929025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55479" y="53"/>
            <a:ext cx="368238" cy="664628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Example of very straightforward analysis enabled by decomposing Demand.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5C21C612-787A-9119-0D6D-A7150007F1DC}"/>
              </a:ext>
            </a:extLst>
          </p:cNvPr>
          <p:cNvSpPr txBox="1">
            <a:spLocks/>
          </p:cNvSpPr>
          <p:nvPr/>
        </p:nvSpPr>
        <p:spPr>
          <a:xfrm>
            <a:off x="5474824" y="5342409"/>
            <a:ext cx="6296629" cy="923341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tx1"/>
                </a:solidFill>
              </a:rPr>
              <a:t>The GWh/GDP </a:t>
            </a:r>
            <a:r>
              <a:rPr lang="en-GB" sz="1600" b="1" dirty="0">
                <a:solidFill>
                  <a:schemeClr val="tx1"/>
                </a:solidFill>
              </a:rPr>
              <a:t>ratio</a:t>
            </a:r>
            <a:r>
              <a:rPr lang="en-GB" sz="1600" dirty="0">
                <a:solidFill>
                  <a:schemeClr val="tx1"/>
                </a:solidFill>
              </a:rPr>
              <a:t> shows that the level of efficiency gains / behind-the-meter deployment has remained relatively constant under our assumptions.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A0EDB145-4ECA-4B1C-9268-B653AD18D2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2185873"/>
              </p:ext>
            </p:extLst>
          </p:nvPr>
        </p:nvGraphicFramePr>
        <p:xfrm>
          <a:off x="5316456" y="3510571"/>
          <a:ext cx="6646284" cy="1692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4507" y="1227353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9994" y="1218950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22019" y="1210985"/>
            <a:ext cx="1161000" cy="13080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197651-01EF-6F83-90C5-A24CD04ED7A7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3935AD-A8CC-01C0-D15D-99189787515C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CDB9EF-2E74-C617-B967-3210CFBD10C0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</p:spTree>
    <p:extLst>
      <p:ext uri="{BB962C8B-B14F-4D97-AF65-F5344CB8AC3E}">
        <p14:creationId xmlns:p14="http://schemas.microsoft.com/office/powerpoint/2010/main" val="281100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764970" y="2103517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78" y="2120810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120973" y="2766855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39" y="3971675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877278" y="2081984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325062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532006" y="909069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738949" y="926382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016820" y="1106301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212926" y="1011447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877278" y="329375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431546" y="359747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2A396C-A872-4C46-AE77-9099B7941D46}"/>
              </a:ext>
            </a:extLst>
          </p:cNvPr>
          <p:cNvSpPr/>
          <p:nvPr/>
        </p:nvSpPr>
        <p:spPr>
          <a:xfrm rot="5400000">
            <a:off x="6132009" y="-331791"/>
            <a:ext cx="431645" cy="197240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Noise [Error]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D96A0-3DD0-4657-AAE6-383368033457}"/>
              </a:ext>
            </a:extLst>
          </p:cNvPr>
          <p:cNvSpPr/>
          <p:nvPr/>
        </p:nvSpPr>
        <p:spPr>
          <a:xfrm rot="5400000">
            <a:off x="9483849" y="-1622459"/>
            <a:ext cx="438961" cy="455937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u="sng" dirty="0"/>
              <a:t>Temperature Regressors</a:t>
            </a:r>
          </a:p>
          <a:p>
            <a:pPr algn="ctr"/>
            <a:r>
              <a:rPr lang="en-GB" sz="1200" dirty="0"/>
              <a:t>Overcoming linear constraints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9426B-E0B7-004C-6780-235FD0F09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652" y="926382"/>
            <a:ext cx="1965381" cy="1963825"/>
          </a:xfrm>
          <a:prstGeom prst="rect">
            <a:avLst/>
          </a:prstGeom>
        </p:spPr>
      </p:pic>
      <p:pic>
        <p:nvPicPr>
          <p:cNvPr id="10" name="Picture 9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059552F-3D5A-8E7A-1B3E-5561BA3829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35" y="351702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529C62F-1076-7A58-1930-0171C72D9AC8}"/>
              </a:ext>
            </a:extLst>
          </p:cNvPr>
          <p:cNvSpPr/>
          <p:nvPr/>
        </p:nvSpPr>
        <p:spPr>
          <a:xfrm rot="5400000">
            <a:off x="8491717" y="-126488"/>
            <a:ext cx="368238" cy="661436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200" b="1" dirty="0"/>
              <a:t>Forecast + Trend Changepoints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797CF-0946-2428-4E2E-51CC07423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507" y="1103946"/>
            <a:ext cx="2326054" cy="1332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238D35-D681-093A-B8EF-5E31748E8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9994" y="1106301"/>
            <a:ext cx="1162025" cy="13270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A799AE-001F-8B2F-7386-F29540A43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2019" y="1125200"/>
            <a:ext cx="1161000" cy="13080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8779E9-8E76-1D02-7EA7-F4787B24B8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561" y="3429000"/>
            <a:ext cx="4758466" cy="28449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7283F9-17F2-76C8-5DDF-C72DF18C700A}"/>
              </a:ext>
            </a:extLst>
          </p:cNvPr>
          <p:cNvSpPr/>
          <p:nvPr/>
        </p:nvSpPr>
        <p:spPr>
          <a:xfrm>
            <a:off x="5251722" y="329375"/>
            <a:ext cx="6807600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2368330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316031-8A17-F191-3EFF-BD18E2A5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7616"/>
            <a:ext cx="9601200" cy="766800"/>
          </a:xfrm>
        </p:spPr>
        <p:txBody>
          <a:bodyPr/>
          <a:lstStyle/>
          <a:p>
            <a:r>
              <a:rPr lang="en-US" dirty="0"/>
              <a:t>Prophet Objective Function</a:t>
            </a:r>
          </a:p>
        </p:txBody>
      </p:sp>
      <p:sp>
        <p:nvSpPr>
          <p:cNvPr id="85" name="Content Placeholder 4">
            <a:extLst>
              <a:ext uri="{FF2B5EF4-FFF2-40B4-BE49-F238E27FC236}">
                <a16:creationId xmlns:a16="http://schemas.microsoft.com/office/drawing/2014/main" id="{8DB44673-219C-9D36-B82B-22065A859B6E}"/>
              </a:ext>
            </a:extLst>
          </p:cNvPr>
          <p:cNvSpPr txBox="1">
            <a:spLocks/>
          </p:cNvSpPr>
          <p:nvPr/>
        </p:nvSpPr>
        <p:spPr>
          <a:xfrm>
            <a:off x="1047816" y="1526418"/>
            <a:ext cx="10988346" cy="137222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/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𝒚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500" b="1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𝒈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𝒔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66C1C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66C1C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sz="15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𝒉</m:t>
                      </m:r>
                      <m:d>
                        <m:dPr>
                          <m:ctrlPr>
                            <a:rPr lang="en-GB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1500" b="1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1500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GB" sz="1500" b="1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350" dirty="0">
                  <a:solidFill>
                    <a:srgbClr val="3F3F3F"/>
                  </a:solidFill>
                  <a:latin typeface="Arial" panose="020B0604020202020204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𝑡𝑟𝑒𝑛𝑑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𝑓𝑢𝑛𝑐𝑡𝑖𝑜𝑛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𝑚𝑜𝑑𝑒𝑙𝑠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𝑛𝑜𝑛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𝑝𝑒𝑟𝑖𝑜𝑑𝑖𝑐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𝑐h𝑎𝑛𝑔𝑒𝑠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𝑣𝑎𝑙𝑢𝑒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𝑡h𝑒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𝑡𝑖𝑚𝑒𝑠𝑒𝑟𝑖𝑒𝑠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𝑝𝑒𝑟𝑖𝑜𝑑𝑖𝑐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.,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𝑤𝑒𝑒𝑘𝑙𝑦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𝑎𝑛𝑑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𝑦𝑒𝑎𝑟𝑙𝑦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𝑠𝑒𝑎𝑠𝑜𝑛𝑎𝑙𝑖𝑡𝑦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𝑒𝑓𝑓𝑒𝑐𝑡𝑠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h𝑜𝑙𝑖𝑑𝑎𝑦𝑠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𝑜𝑐𝑐𝑢𝑟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𝑜𝑛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𝑝𝑜𝑡𝑒𝑛𝑡𝑖𝑎𝑙𝑙𝑦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𝑖𝑟𝑟𝑒𝑔𝑢𝑙𝑎𝑟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𝑠𝑐h𝑒𝑑𝑢𝑙𝑒𝑠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𝑒𝑟𝑟𝑜𝑟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𝑡𝑒𝑟𝑚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𝑖𝑑𝑖𝑜𝑠𝑦𝑛𝑐𝑟𝑎𝑡𝑖𝑐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𝑤h𝑖𝑐h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𝑎𝑟𝑒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𝑎𝑐𝑐𝑜𝑚𝑚𝑜𝑑𝑎𝑡𝑒𝑑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𝑏𝑦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𝑡h𝑒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𝑚𝑜𝑑𝑒𝑙</m:t>
                      </m:r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8E3C250-16CF-8C2A-0772-D12037C8B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1" y="1532546"/>
                <a:ext cx="10334816" cy="1517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4">
            <a:extLst>
              <a:ext uri="{FF2B5EF4-FFF2-40B4-BE49-F238E27FC236}">
                <a16:creationId xmlns:a16="http://schemas.microsoft.com/office/drawing/2014/main" id="{EB650046-1B1F-EFCA-0997-440E1EBA3A25}"/>
              </a:ext>
            </a:extLst>
          </p:cNvPr>
          <p:cNvSpPr txBox="1">
            <a:spLocks/>
          </p:cNvSpPr>
          <p:nvPr/>
        </p:nvSpPr>
        <p:spPr>
          <a:xfrm>
            <a:off x="1045378" y="5401782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/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AE7B14-7528-712F-EF45-B515569F3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431696"/>
                <a:ext cx="3743524" cy="709425"/>
              </a:xfrm>
              <a:prstGeom prst="rect">
                <a:avLst/>
              </a:prstGeom>
              <a:blipFill>
                <a:blip r:embed="rId4"/>
                <a:stretch>
                  <a:fillRect t="-52632" b="-8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17A5F930-3035-7A72-BED9-38445A8B13A5}"/>
              </a:ext>
            </a:extLst>
          </p:cNvPr>
          <p:cNvSpPr/>
          <p:nvPr/>
        </p:nvSpPr>
        <p:spPr>
          <a:xfrm rot="5400000">
            <a:off x="2831200" y="3334392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1B2071-D676-DDA1-4254-EFA2AD8765F2}"/>
              </a:ext>
            </a:extLst>
          </p:cNvPr>
          <p:cNvSpPr/>
          <p:nvPr/>
        </p:nvSpPr>
        <p:spPr>
          <a:xfrm rot="5400000">
            <a:off x="6406140" y="-4093877"/>
            <a:ext cx="271685" cy="1098834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Forecasting – Decomposable time-series model</a:t>
            </a:r>
          </a:p>
        </p:txBody>
      </p:sp>
      <p:sp>
        <p:nvSpPr>
          <p:cNvPr id="92" name="Content Placeholder 4">
            <a:extLst>
              <a:ext uri="{FF2B5EF4-FFF2-40B4-BE49-F238E27FC236}">
                <a16:creationId xmlns:a16="http://schemas.microsoft.com/office/drawing/2014/main" id="{E1EAA78F-763F-CCEB-E376-6E7D2259A071}"/>
              </a:ext>
            </a:extLst>
          </p:cNvPr>
          <p:cNvSpPr txBox="1">
            <a:spLocks/>
          </p:cNvSpPr>
          <p:nvPr/>
        </p:nvSpPr>
        <p:spPr>
          <a:xfrm>
            <a:off x="1045376" y="3446959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23E80E-55D6-BF53-F690-4A3E9448CBA8}"/>
              </a:ext>
            </a:extLst>
          </p:cNvPr>
          <p:cNvSpPr/>
          <p:nvPr/>
        </p:nvSpPr>
        <p:spPr>
          <a:xfrm rot="5400000">
            <a:off x="2831199" y="1379569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rgbClr val="0097A9">
                <a:shade val="50000"/>
              </a:srgb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/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endParaRPr lang="en-GB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9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sz="120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𝑖𝑛𝑖𝑡𝑖𝑎𝑙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𝑔𝑟𝑜𝑤𝑡h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d>
                      <m:dPr>
                        <m:ctrlP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𝑖𝑛𝑑𝑖𝑐𝑎𝑡𝑜𝑟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𝑣𝑒𝑐𝑡𝑜𝑟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𝑓𝑜𝑟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b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𝑝𝑎𝑟𝑎𝑚𝑒𝑡𝑒𝑟</m:t>
                    </m:r>
                  </m:oMath>
                </a14:m>
                <a: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[Scalar]</a:t>
                </a:r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𝑜𝑓𝑓𝑠𝑒𝑡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𝑐h𝑒𝑐𝑘𝑝𝑜𝑖𝑛𝑡𝑠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GB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12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1200" dirty="0">
                    <a:solidFill>
                      <a:srgbClr val="3F3F3F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05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[Vector]</a:t>
                </a:r>
                <a:endParaRPr lang="en-GB" sz="10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994CE65-88B8-5AE8-4DB1-ACA3107EC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489575"/>
                <a:ext cx="3743524" cy="1617238"/>
              </a:xfrm>
              <a:prstGeom prst="rect">
                <a:avLst/>
              </a:prstGeom>
              <a:blipFill>
                <a:blip r:embed="rId5"/>
                <a:stretch>
                  <a:fillRect b="-7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4">
            <a:extLst>
              <a:ext uri="{FF2B5EF4-FFF2-40B4-BE49-F238E27FC236}">
                <a16:creationId xmlns:a16="http://schemas.microsoft.com/office/drawing/2014/main" id="{A2852246-D2F6-9F1E-BB29-1DC7973DE625}"/>
              </a:ext>
            </a:extLst>
          </p:cNvPr>
          <p:cNvSpPr txBox="1">
            <a:spLocks/>
          </p:cNvSpPr>
          <p:nvPr/>
        </p:nvSpPr>
        <p:spPr>
          <a:xfrm>
            <a:off x="5036149" y="3441705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07B695F-748B-5437-065E-991632F97665}"/>
              </a:ext>
            </a:extLst>
          </p:cNvPr>
          <p:cNvSpPr/>
          <p:nvPr/>
        </p:nvSpPr>
        <p:spPr>
          <a:xfrm rot="5400000">
            <a:off x="6821972" y="1374314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/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𝑝𝑒𝑟𝑖𝑜𝑑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., 365.25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𝑦𝑒𝑎𝑟𝑙𝑦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𝑠𝑒𝑎𝑠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</a:t>
                </a:r>
                <a:r>
                  <a:rPr lang="en-GB" sz="1013" b="1" dirty="0">
                    <a:solidFill>
                      <a:srgbClr val="3F3F3F"/>
                    </a:solidFill>
                    <a:latin typeface="Arial" panose="020B0604020202020204"/>
                  </a:rPr>
                  <a:t>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 for each n]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𝑓𝑜𝑢𝑟𝑖𝑒𝑟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𝑠𝑖𝑛𝑒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</a:rPr>
                      <m:t>𝑡𝑒𝑟𝑚𝑠</m:t>
                    </m:r>
                  </m:oMath>
                </a14:m>
                <a:r>
                  <a:rPr lang="en-GB" sz="1013" dirty="0">
                    <a:solidFill>
                      <a:srgbClr val="3F3F3F"/>
                    </a:solidFill>
                    <a:latin typeface="Arial" panose="020B0604020202020204"/>
                  </a:rPr>
                  <a:t> [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Scalars for each </a:t>
                </a:r>
                <a:r>
                  <a:rPr lang="en-US" sz="1000" b="1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r>
                  <a:rPr lang="en-US" sz="1000" b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20EE645-D5FD-CF43-9839-3EF0A2351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5" y="3478274"/>
                <a:ext cx="3843335" cy="1310359"/>
              </a:xfrm>
              <a:prstGeom prst="rect">
                <a:avLst/>
              </a:prstGeom>
              <a:blipFill>
                <a:blip r:embed="rId6"/>
                <a:stretch>
                  <a:fillRect t="-33654"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/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D2808F0-0297-6709-37A6-1506D5177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149148"/>
                <a:ext cx="3614738" cy="4426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/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47A0A6CE-576C-7F20-B499-59C64DBC3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5966333"/>
                <a:ext cx="1481138" cy="248209"/>
              </a:xfrm>
              <a:prstGeom prst="rect">
                <a:avLst/>
              </a:prstGeom>
              <a:blipFill>
                <a:blip r:embed="rId8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/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B5CA590A-64CA-367D-D127-C98103326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668269"/>
                <a:ext cx="1900238" cy="2482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ectangle 100">
            <a:extLst>
              <a:ext uri="{FF2B5EF4-FFF2-40B4-BE49-F238E27FC236}">
                <a16:creationId xmlns:a16="http://schemas.microsoft.com/office/drawing/2014/main" id="{A8EE0A26-D198-FC6E-60CC-56B717EEC306}"/>
              </a:ext>
            </a:extLst>
          </p:cNvPr>
          <p:cNvSpPr/>
          <p:nvPr/>
        </p:nvSpPr>
        <p:spPr>
          <a:xfrm rot="5400000">
            <a:off x="6821971" y="3001070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99AB8401-9CED-7F1E-8F47-1B89F28BFA11}"/>
              </a:ext>
            </a:extLst>
          </p:cNvPr>
          <p:cNvSpPr txBox="1">
            <a:spLocks/>
          </p:cNvSpPr>
          <p:nvPr/>
        </p:nvSpPr>
        <p:spPr>
          <a:xfrm>
            <a:off x="8979294" y="3426259"/>
            <a:ext cx="3056871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424F3D7-C73C-EDE6-EAC7-28B0C72F6D94}"/>
              </a:ext>
            </a:extLst>
          </p:cNvPr>
          <p:cNvSpPr/>
          <p:nvPr/>
        </p:nvSpPr>
        <p:spPr>
          <a:xfrm rot="5400000">
            <a:off x="10371884" y="1752104"/>
            <a:ext cx="271685" cy="3056870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/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97583A3-C041-649A-0D1B-ED3597E95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506947"/>
                <a:ext cx="2434132" cy="842731"/>
              </a:xfrm>
              <a:prstGeom prst="rect">
                <a:avLst/>
              </a:prstGeom>
              <a:blipFill>
                <a:blip r:embed="rId10"/>
                <a:stretch>
                  <a:fillRect t="-14925" b="-85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/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46B57942-C874-F5B2-3CB6-0F4D7CFD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433938"/>
                <a:ext cx="1328738" cy="24820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>
            <a:extLst>
              <a:ext uri="{FF2B5EF4-FFF2-40B4-BE49-F238E27FC236}">
                <a16:creationId xmlns:a16="http://schemas.microsoft.com/office/drawing/2014/main" id="{D6F25F3A-951A-A627-5E4C-6E40DA44795E}"/>
              </a:ext>
            </a:extLst>
          </p:cNvPr>
          <p:cNvSpPr txBox="1"/>
          <p:nvPr/>
        </p:nvSpPr>
        <p:spPr>
          <a:xfrm>
            <a:off x="9007767" y="5712417"/>
            <a:ext cx="292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GB" sz="12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/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𝜿</m:t>
                        </m:r>
                      </m:e>
                      <m:sub>
                        <m:r>
                          <a:rPr lang="en-US" sz="1013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013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𝑒𝑓𝑓𝑒𝑐𝑡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𝑐𝑜𝑒𝑓𝑓𝑖𝑐𝑖𝑒𝑛𝑡𝑠</m:t>
                    </m:r>
                  </m:oMath>
                </a14:m>
                <a:r>
                  <a:rPr lang="en-US" sz="1000" b="0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solidFill>
                      <a:schemeClr val="tx1"/>
                    </a:solidFill>
                    <a:latin typeface="Arial" panose="020B0604020202020204"/>
                  </a:rPr>
                  <a:t>i</a:t>
                </a:r>
                <a:r>
                  <a:rPr lang="en-US" sz="900" b="1" i="1" dirty="0">
                    <a:solidFill>
                      <a:schemeClr val="tx1"/>
                    </a:solidFill>
                    <a:latin typeface="Arial" panose="020B0604020202020204"/>
                  </a:rPr>
                  <a:t>]</a:t>
                </a:r>
              </a:p>
              <a:p>
                <a:pPr defTabSz="685800"/>
                <a14:m>
                  <m:oMath xmlns:m="http://schemas.openxmlformats.org/officeDocument/2006/math">
                    <m:sSub>
                      <m:sSub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13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𝑖𝑛𝑑𝑖𝑐𝑎𝑡𝑜𝑟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h𝑜𝑙𝑖𝑑𝑎𝑦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013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013" i="1" dirty="0">
                    <a:solidFill>
                      <a:schemeClr val="tx1"/>
                    </a:solidFill>
                    <a:latin typeface="Arial" panose="020B0604020202020204"/>
                  </a:rPr>
                  <a:t> </a:t>
                </a:r>
                <a:r>
                  <a:rPr lang="en-US" sz="900" b="1" i="1" dirty="0">
                    <a:latin typeface="Arial" panose="020B0604020202020204"/>
                  </a:rPr>
                  <a:t>[Scalars for each </a:t>
                </a:r>
                <a:r>
                  <a:rPr lang="en-US" sz="900" b="1" i="1" dirty="0" err="1">
                    <a:latin typeface="Arial" panose="020B0604020202020204"/>
                  </a:rPr>
                  <a:t>i</a:t>
                </a:r>
                <a:r>
                  <a:rPr lang="en-US" sz="900" b="1" i="1" dirty="0">
                    <a:latin typeface="Arial" panose="020B0604020202020204"/>
                  </a:rPr>
                  <a:t>]</a:t>
                </a:r>
                <a:endParaRPr lang="en-US" sz="1013" b="1" i="1" dirty="0"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7636C71-2859-C619-1758-15C15D97AF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662770"/>
                <a:ext cx="3056871" cy="7138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CBB7906-BEFF-4F3C-9223-71A77617A4C5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6" y="1526418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A16C97-94BC-CEF7-C65A-6BDF491B6AB1}"/>
              </a:ext>
            </a:extLst>
          </p:cNvPr>
          <p:cNvSpPr txBox="1"/>
          <p:nvPr/>
        </p:nvSpPr>
        <p:spPr>
          <a:xfrm>
            <a:off x="8356922" y="229858"/>
            <a:ext cx="3579436" cy="646331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Run </a:t>
            </a:r>
            <a:r>
              <a:rPr lang="en-US" dirty="0" err="1"/>
              <a:t>fourier_series_graphical.py</a:t>
            </a:r>
            <a:r>
              <a:rPr lang="en-US" dirty="0"/>
              <a:t> </a:t>
            </a:r>
            <a:r>
              <a:rPr lang="en-US" dirty="0">
                <a:hlinkClick r:id="rId14"/>
              </a:rPr>
              <a:t>http://127.0.0.1:8050/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448EE2-865F-5A99-509A-CC799CECDC02}"/>
              </a:ext>
            </a:extLst>
          </p:cNvPr>
          <p:cNvCxnSpPr>
            <a:cxnSpLocks/>
          </p:cNvCxnSpPr>
          <p:nvPr/>
        </p:nvCxnSpPr>
        <p:spPr>
          <a:xfrm flipV="1">
            <a:off x="8542116" y="956877"/>
            <a:ext cx="856527" cy="221427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8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0BD4-27AE-2401-7D67-09B9DB08B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37520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+ Objective Function </a:t>
            </a:r>
            <a:r>
              <a:rPr lang="en-US" sz="2700" dirty="0"/>
              <a:t>in classic ML…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>
                <a:normAutofit lnSpcReduction="10000"/>
              </a:bodyPr>
              <a:lstStyle/>
              <a:p>
                <a:r>
                  <a:rPr lang="en-US" sz="1800" dirty="0"/>
                  <a:t>The objective function includes regularization terms to penalize the complexity of the model:</a:t>
                </a:r>
              </a:p>
              <a:p>
                <a:pPr marL="0" indent="0" algn="ctr">
                  <a:buNone/>
                </a:pPr>
                <a:r>
                  <a:rPr lang="en-US" sz="1200" dirty="0"/>
                  <a:t>𝑃𝑒𝑛𝑎𝑙𝑡𝑦 =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 ||𝛿||₂² + 𝜆</a:t>
                </a:r>
                <a:r>
                  <a:rPr lang="en-US" sz="1200" baseline="-25000" dirty="0"/>
                  <a:t>a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200" dirty="0"/>
                  <a:t>||₂² + 𝜆</a:t>
                </a:r>
                <a:r>
                  <a:rPr lang="en-US" sz="1200" baseline="-25000" dirty="0"/>
                  <a:t>b</a:t>
                </a:r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1200" dirty="0"/>
                  <a:t>||₂² +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 ||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sz="1200" dirty="0"/>
                  <a:t>||₂²</a:t>
                </a:r>
              </a:p>
              <a:p>
                <a:pPr marL="0" indent="0">
                  <a:buNone/>
                </a:pPr>
                <a:r>
                  <a:rPr lang="en-US" sz="1200" dirty="0"/>
                  <a:t>where: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𝛿</a:t>
                </a:r>
                <a:r>
                  <a:rPr lang="en-US" sz="1200" dirty="0"/>
                  <a:t>: 𝐶</a:t>
                </a:r>
                <a:r>
                  <a:rPr lang="en-US" sz="1200" dirty="0" err="1"/>
                  <a:t>ℎ</a:t>
                </a:r>
                <a:r>
                  <a:rPr lang="en-US" sz="1200" dirty="0"/>
                  <a:t>𝑎𝑛𝑔𝑒𝑝𝑜𝑖𝑛𝑡 𝑝𝑟𝑖𝑜𝑟 𝑠𝑐𝑎𝑙𝑒.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a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 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:r>
                  <a:rPr lang="en-US" sz="1200" baseline="-25000" dirty="0"/>
                  <a:t>b </a:t>
                </a:r>
                <a:r>
                  <a:rPr lang="en-US" sz="1200" dirty="0"/>
                  <a:t>: 𝑆𝑒𝑎𝑠𝑜𝑛𝑎𝑙</a:t>
                </a:r>
                <a:r>
                  <a:rPr lang="en-US" sz="1200" dirty="0" err="1"/>
                  <a:t>ity</a:t>
                </a:r>
                <a:r>
                  <a:rPr lang="en-US" sz="1200" dirty="0"/>
                  <a:t> 𝑝𝑟𝑖𝑜𝑟 𝑠𝑐𝑎𝑙𝑒𝑠.</a:t>
                </a:r>
                <a:br>
                  <a:rPr lang="en-US" sz="1200" dirty="0"/>
                </a:br>
                <a:r>
                  <a:rPr lang="en-US" sz="1200" dirty="0"/>
                  <a:t> 𝜆</a:t>
                </a:r>
                <a14:m>
                  <m:oMath xmlns:m="http://schemas.openxmlformats.org/officeDocument/2006/math"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20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/>
                  <a:t>: 𝐻𝑜𝑙𝑖𝑑𝑎𝑦 𝑝𝑟𝑖𝑜𝑟 𝑠𝑐𝑎𝑙𝑒.</a:t>
                </a:r>
                <a:endParaRPr lang="en-GB" sz="11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795F76-F436-6323-5029-1741A13D9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912900"/>
                <a:ext cx="8129451" cy="1905000"/>
              </a:xfrm>
              <a:blipFill>
                <a:blip r:embed="rId3"/>
                <a:stretch>
                  <a:fillRect l="-311" t="-2614" r="-467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84048" indent="-384048" algn="l" defTabSz="914400" rtl="0" eaLnBrk="1" latinLnBrk="0" hangingPunct="1">
                  <a:lnSpc>
                    <a:spcPct val="94000"/>
                  </a:lnSpc>
                  <a:spcBef>
                    <a:spcPts val="10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20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20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8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8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6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6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–"/>
                  <a:defRPr sz="14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indent="-384048" algn="l" defTabSz="914400" rtl="0" eaLnBrk="1" latinLnBrk="0" hangingPunct="1">
                  <a:lnSpc>
                    <a:spcPct val="94000"/>
                  </a:lnSpc>
                  <a:spcBef>
                    <a:spcPts val="500"/>
                  </a:spcBef>
                  <a:spcAft>
                    <a:spcPts val="200"/>
                  </a:spcAft>
                  <a:buFont typeface="Franklin Gothic Book" panose="020B0503020102020204" pitchFamily="34" charset="0"/>
                  <a:buChar char="■"/>
                  <a:defRPr sz="14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/>
                  <a:t>The objective is to minimize the sum of the errors (residuals) plus the regularization penalties: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10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1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1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1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10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1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m:rPr>
                          <m:nor/>
                        </m:rPr>
                        <a:rPr lang="en-US" sz="1100" dirty="0"/>
                        <m:t>𝛿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a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m:rPr>
                          <m:nor/>
                        </m:rPr>
                        <a:rPr lang="en-US" sz="1100" baseline="-25000" dirty="0"/>
                        <m:t>b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US" sz="1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100" dirty="0"/>
                        <m:t>||₂² + </m:t>
                      </m:r>
                      <m:r>
                        <m:rPr>
                          <m:nor/>
                        </m:rPr>
                        <a:rPr lang="en-US" sz="1100" dirty="0"/>
                        <m:t>𝜆</m:t>
                      </m:r>
                      <m:r>
                        <a:rPr lang="en-GB" sz="1100" i="1" baseline="-250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 ||</m:t>
                      </m:r>
                      <m:r>
                        <a:rPr lang="en-GB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100" dirty="0"/>
                        <m:t>||₂²</m:t>
                      </m:r>
                    </m:oMath>
                  </m:oMathPara>
                </a14:m>
                <a:endParaRPr lang="en-US" sz="1100" dirty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sz="1100" dirty="0"/>
                  <a:t>where:</a:t>
                </a:r>
                <a:br>
                  <a:rPr lang="en-US" sz="1100" dirty="0"/>
                </a:b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1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sz="1100" i="1" dirty="0"/>
                  <a:t> is the fitted value at time t.</a:t>
                </a:r>
              </a:p>
              <a:p>
                <a:pPr marL="0" indent="0">
                  <a:buNone/>
                </a:pPr>
                <a:r>
                  <a:rPr lang="en-GB" sz="1100" dirty="0"/>
                  <a:t>The penalties on </a:t>
                </a:r>
                <a14:m>
                  <m:oMath xmlns:m="http://schemas.openxmlformats.org/officeDocument/2006/math">
                    <m:r>
                      <a:rPr lang="en-GB" sz="11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sz="1100" dirty="0"/>
                  <a:t>,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sz="1100" dirty="0"/>
                  <a:t>, and </a:t>
                </a:r>
                <a14:m>
                  <m:oMath xmlns:m="http://schemas.openxmlformats.org/officeDocument/2006/math">
                    <m:r>
                      <a:rPr lang="en-GB" sz="11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sz="1100" dirty="0"/>
                  <a:t> discourage large coefficients, resulting in a smoother trend and seasonal components that better generalize to new data.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DD7122C-86AA-1918-18FC-27E8C822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4074433"/>
                <a:ext cx="8129451" cy="2351767"/>
              </a:xfrm>
              <a:prstGeom prst="rect">
                <a:avLst/>
              </a:prstGeom>
              <a:blipFill>
                <a:blip r:embed="rId4"/>
                <a:stretch>
                  <a:fillRect l="-311" t="-1058"/>
                </a:stretch>
              </a:blipFill>
              <a:ln w="28575"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4D9F78-41D7-2E65-37DB-780481C82E72}"/>
              </a:ext>
            </a:extLst>
          </p:cNvPr>
          <p:cNvSpPr/>
          <p:nvPr/>
        </p:nvSpPr>
        <p:spPr>
          <a:xfrm>
            <a:off x="9615489" y="1912900"/>
            <a:ext cx="2393632" cy="45133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600" b="1" u="sng" dirty="0">
                <a:solidFill>
                  <a:srgbClr val="0E0E0E"/>
                </a:solidFill>
              </a:rPr>
              <a:t>Equivalent:</a:t>
            </a:r>
          </a:p>
          <a:p>
            <a:endParaRPr lang="en-AU" sz="1600" dirty="0">
              <a:solidFill>
                <a:srgbClr val="0E0E0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L1 loss function </a:t>
            </a:r>
            <a:r>
              <a:rPr lang="en-AU" sz="1600" dirty="0">
                <a:solidFill>
                  <a:srgbClr val="0E0E0E"/>
                </a:solidFill>
              </a:rPr>
              <a:t>for</a:t>
            </a:r>
            <a:r>
              <a:rPr lang="en-AU" sz="1600" dirty="0">
                <a:solidFill>
                  <a:srgbClr val="0E0E0E"/>
                </a:solidFill>
                <a:effectLst/>
              </a:rPr>
              <a:t> more robustness to outliers because it penalizes them linearly</a:t>
            </a:r>
            <a:r>
              <a:rPr lang="en-AU" sz="1600" dirty="0">
                <a:solidFill>
                  <a:srgbClr val="0E0E0E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E0E0E"/>
                </a:solidFill>
                <a:effectLst/>
              </a:rPr>
              <a:t>L2 (Ridge Regression) penalizes the hyperparameters quadratically.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BBB50C-C93D-9C28-8D48-A33981442C49}"/>
              </a:ext>
            </a:extLst>
          </p:cNvPr>
          <p:cNvCxnSpPr>
            <a:cxnSpLocks/>
          </p:cNvCxnSpPr>
          <p:nvPr/>
        </p:nvCxnSpPr>
        <p:spPr>
          <a:xfrm flipV="1">
            <a:off x="4371703" y="4257675"/>
            <a:ext cx="5500960" cy="505914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122484-CFA2-1255-732C-6F34766953D2}"/>
              </a:ext>
            </a:extLst>
          </p:cNvPr>
          <p:cNvCxnSpPr>
            <a:cxnSpLocks/>
          </p:cNvCxnSpPr>
          <p:nvPr/>
        </p:nvCxnSpPr>
        <p:spPr>
          <a:xfrm>
            <a:off x="7915275" y="4946831"/>
            <a:ext cx="1957388" cy="0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2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99EE2-C65E-D08A-E355-2F87AAE9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373" y="685800"/>
            <a:ext cx="10890985" cy="766800"/>
          </a:xfrm>
        </p:spPr>
        <p:txBody>
          <a:bodyPr>
            <a:normAutofit/>
          </a:bodyPr>
          <a:lstStyle/>
          <a:p>
            <a:r>
              <a:rPr lang="en-US" sz="4000" dirty="0"/>
              <a:t>Objective Function &amp; Hyperparameters </a:t>
            </a:r>
            <a:r>
              <a:rPr lang="en-US" sz="2400" dirty="0"/>
              <a:t>in classic ML…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C4B90A5-2546-981F-7631-6BC91E4811E0}"/>
              </a:ext>
            </a:extLst>
          </p:cNvPr>
          <p:cNvSpPr txBox="1">
            <a:spLocks/>
          </p:cNvSpPr>
          <p:nvPr/>
        </p:nvSpPr>
        <p:spPr>
          <a:xfrm>
            <a:off x="1045378" y="5659966"/>
            <a:ext cx="3843332" cy="82405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/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135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1−</m:t>
                          </m:r>
                          <m:f>
                            <m:f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&lt;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num>
                            <m:den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1350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≤</m:t>
                                  </m:r>
                                  <m:r>
                                    <a:rPr lang="en-US" sz="1350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101AEA3-B64C-DEA1-5E8E-AC9E14A43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64" y="5689880"/>
                <a:ext cx="3743524" cy="709425"/>
              </a:xfrm>
              <a:prstGeom prst="rect">
                <a:avLst/>
              </a:prstGeom>
              <a:blipFill>
                <a:blip r:embed="rId3"/>
                <a:stretch>
                  <a:fillRect t="-50000" b="-8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EA52B46D-A35D-7ED5-991B-75FE2CA0B26B}"/>
              </a:ext>
            </a:extLst>
          </p:cNvPr>
          <p:cNvSpPr/>
          <p:nvPr/>
        </p:nvSpPr>
        <p:spPr>
          <a:xfrm rot="5400000">
            <a:off x="2831200" y="3592576"/>
            <a:ext cx="271685" cy="3843335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Adjustments at changepoints j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C4C48184-158F-3DDA-A73F-690B202ADB70}"/>
              </a:ext>
            </a:extLst>
          </p:cNvPr>
          <p:cNvSpPr txBox="1">
            <a:spLocks/>
          </p:cNvSpPr>
          <p:nvPr/>
        </p:nvSpPr>
        <p:spPr>
          <a:xfrm>
            <a:off x="1045376" y="3705143"/>
            <a:ext cx="3843335" cy="16633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9ACEFA-0E8B-9D1E-D37F-01420D749F16}"/>
              </a:ext>
            </a:extLst>
          </p:cNvPr>
          <p:cNvSpPr/>
          <p:nvPr/>
        </p:nvSpPr>
        <p:spPr>
          <a:xfrm rot="5400000">
            <a:off x="2831199" y="1637753"/>
            <a:ext cx="271685" cy="3843336"/>
          </a:xfrm>
          <a:prstGeom prst="rect">
            <a:avLst/>
          </a:prstGeom>
          <a:solidFill>
            <a:srgbClr val="F6B21B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Trend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/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𝜹</m:t>
                          </m:r>
                        </m:e>
                      </m:d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US" sz="1350" i="1">
                          <a:solidFill>
                            <a:srgbClr val="F6B21B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  <m:r>
                            <a:rPr lang="en-US" sz="135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1350" b="0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srgbClr val="F6B21B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350" i="1">
                                  <a:solidFill>
                                    <a:srgbClr val="F6B21B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1350" b="1" i="1">
                              <a:solidFill>
                                <a:srgbClr val="F6B21B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𝜸</m:t>
                          </m:r>
                        </m:e>
                      </m:d>
                    </m:oMath>
                  </m:oMathPara>
                </a14:m>
                <a:br>
                  <a:rPr lang="en-GB" sz="135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35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:endParaRPr lang="en-US" sz="1200" i="1" dirty="0">
                  <a:solidFill>
                    <a:srgbClr val="3F3F3F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defTabSz="685800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𝑖𝑛𝑖𝑡𝑖𝑎𝑙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𝑔𝑟𝑜𝑤𝑡h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𝑟𝑎𝑡𝑒</m:t>
                      </m:r>
                    </m:oMath>
                  </m:oMathPara>
                </a14:m>
                <a:br>
                  <a:rPr lang="en-US" sz="120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: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𝑟𝑎𝑡𝑒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i="1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𝑎𝑑𝑗𝑢𝑠𝑡𝑚𝑒𝑛𝑡𝑠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𝑐h𝑎𝑛𝑔𝑒𝑝𝑜𝑖𝑛𝑡𝑠</m:t>
                    </m:r>
                    <m:r>
                      <a:rPr lang="en-US" sz="1200" b="0" i="1" smtClean="0">
                        <a:solidFill>
                          <a:srgbClr val="3F3F3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2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AU" sz="1100" dirty="0"/>
                  <a:t>∼ Laplace(0, </a:t>
                </a:r>
                <a:r>
                  <a:rPr lang="el-GR" sz="1100" dirty="0"/>
                  <a:t>τ )</a:t>
                </a:r>
                <a:br>
                  <a:rPr lang="en-US" sz="1100" b="0" i="1" dirty="0">
                    <a:solidFill>
                      <a:srgbClr val="3F3F3F"/>
                    </a:solidFill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𝑖𝑛𝑑𝑖𝑐𝑎𝑡𝑜𝑟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𝑣𝑒𝑐𝑡𝑜𝑟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𝑐h𝑎𝑛𝑔𝑒𝑝𝑜𝑖𝑛𝑡𝑠</m:t>
                      </m:r>
                    </m:oMath>
                    <m:oMath xmlns:m="http://schemas.openxmlformats.org/officeDocument/2006/math"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𝑝𝑎𝑟𝑎𝑚𝑒𝑡𝑒𝑟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𝑜𝑓𝑓𝑠𝑒𝑡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𝑎𝑑𝑗𝑢𝑠𝑡𝑚𝑒𝑛𝑡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𝑎𝑡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𝑐h𝑒𝑐𝑘𝑝𝑜𝑖𝑛𝑡𝑠</m:t>
                      </m:r>
                      <m:r>
                        <a:rPr lang="en-US" sz="120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200" dirty="0">
                  <a:solidFill>
                    <a:srgbClr val="3F3F3F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411EF86-403A-F8B2-7C72-089F730D2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912" y="3747759"/>
                <a:ext cx="3743524" cy="167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72A0A519-68FA-1254-F281-5FD21942E5B8}"/>
              </a:ext>
            </a:extLst>
          </p:cNvPr>
          <p:cNvSpPr txBox="1">
            <a:spLocks/>
          </p:cNvSpPr>
          <p:nvPr/>
        </p:nvSpPr>
        <p:spPr>
          <a:xfrm>
            <a:off x="5036149" y="3699889"/>
            <a:ext cx="3843335" cy="27841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BA03F3-6150-09F9-9784-DCE0D2B3AF2D}"/>
              </a:ext>
            </a:extLst>
          </p:cNvPr>
          <p:cNvSpPr/>
          <p:nvPr/>
        </p:nvSpPr>
        <p:spPr>
          <a:xfrm rot="5400000">
            <a:off x="6821972" y="1632498"/>
            <a:ext cx="271685" cy="3843336"/>
          </a:xfrm>
          <a:prstGeom prst="rect">
            <a:avLst/>
          </a:prstGeom>
          <a:solidFill>
            <a:srgbClr val="6BCABA">
              <a:lumMod val="5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Seasonality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/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sz="1013" i="1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1013" i="1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13">
                                      <a:solidFill>
                                        <a:srgbClr val="3F3F3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1013" i="1">
                                          <a:solidFill>
                                            <a:srgbClr val="3F3F3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𝑛𝑡</m:t>
                                          </m:r>
                                        </m:num>
                                        <m:den>
                                          <m:r>
                                            <a:rPr lang="en-US" sz="1013" i="1">
                                              <a:solidFill>
                                                <a:srgbClr val="3F3F3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𝐹𝑜𝑢𝑟𝑖𝑒𝑟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𝑡𝑒𝑟𝑚𝑠</m:t>
                      </m:r>
                    </m:oMath>
                  </m:oMathPara>
                </a14:m>
                <a:endParaRPr lang="en-US" sz="1013" b="0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., 365.25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𝑦𝑒𝑎𝑟𝑙𝑦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𝑠𝑒𝑎𝑠𝑜𝑛𝑎𝑙𝑖𝑡𝑦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𝑓𝑜𝑢𝑟𝑖𝑒𝑟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1F01A18-2F69-970D-6283-ECAAB503A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146" y="3736458"/>
                <a:ext cx="3743524" cy="1154483"/>
              </a:xfrm>
              <a:prstGeom prst="rect">
                <a:avLst/>
              </a:prstGeom>
              <a:blipFill>
                <a:blip r:embed="rId5"/>
                <a:stretch>
                  <a:fillRect t="-38462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/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func>
                            <m:func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GB" sz="1013" i="1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013">
                                              <a:solidFill>
                                                <a:srgbClr val="3F3F3F">
                                                  <a:lumMod val="50000"/>
                                                </a:srgb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</m:d>
                                      <m:r>
                                        <a:rPr lang="en-GB" sz="1013" i="1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GB" sz="1013">
                                          <a:solidFill>
                                            <a:srgbClr val="3F3F3F">
                                              <a:lumMod val="50000"/>
                                            </a:srgb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365.25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9C3E56C-1977-620E-E965-C0EE33DE5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931" y="5407332"/>
                <a:ext cx="3614738" cy="44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/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6BCABA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013" b="1" i="1">
                          <a:solidFill>
                            <a:srgbClr val="6BCABA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en-GB" sz="1013" b="1" dirty="0">
                  <a:solidFill>
                    <a:srgbClr val="6BCABA">
                      <a:lumMod val="50000"/>
                    </a:srgbClr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5C4986-F8F1-99FE-51F9-F037D698C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696" y="6224517"/>
                <a:ext cx="1481138" cy="248209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/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b="1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070296-2810-1ADC-85D8-5C9F9AAA2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769" y="5926453"/>
                <a:ext cx="1900238" cy="248209"/>
              </a:xfrm>
              <a:prstGeom prst="rect">
                <a:avLst/>
              </a:prstGeom>
              <a:blipFill>
                <a:blip r:embed="rId8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65059408-59C2-85A0-D8D9-6554F410DFDA}"/>
              </a:ext>
            </a:extLst>
          </p:cNvPr>
          <p:cNvSpPr/>
          <p:nvPr/>
        </p:nvSpPr>
        <p:spPr>
          <a:xfrm rot="5400000">
            <a:off x="6821971" y="3259254"/>
            <a:ext cx="271685" cy="3843336"/>
          </a:xfrm>
          <a:prstGeom prst="rect">
            <a:avLst/>
          </a:prstGeom>
          <a:solidFill>
            <a:srgbClr val="6BCABA">
              <a:lumMod val="60000"/>
              <a:lumOff val="40000"/>
            </a:srgbClr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Yearly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C6D40279-595E-F2C8-67FD-78A0EA56344F}"/>
              </a:ext>
            </a:extLst>
          </p:cNvPr>
          <p:cNvSpPr txBox="1">
            <a:spLocks/>
          </p:cNvSpPr>
          <p:nvPr/>
        </p:nvSpPr>
        <p:spPr>
          <a:xfrm>
            <a:off x="8979294" y="3684443"/>
            <a:ext cx="2957067" cy="279957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7A9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3598DC9-176A-98D0-929B-71F2EF888DD9}"/>
              </a:ext>
            </a:extLst>
          </p:cNvPr>
          <p:cNvSpPr/>
          <p:nvPr/>
        </p:nvSpPr>
        <p:spPr>
          <a:xfrm rot="5400000">
            <a:off x="10321982" y="2060189"/>
            <a:ext cx="271685" cy="2957066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  <p:txBody>
          <a:bodyPr vert="vert27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Holidays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/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013" i="1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013">
                              <a:solidFill>
                                <a:srgbClr val="3F3F3F">
                                  <a:lumMod val="5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,…, 1</m:t>
                          </m:r>
                          <m:d>
                            <m:dPr>
                              <m:ctrlP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013" i="1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1013">
                                  <a:solidFill>
                                    <a:srgbClr val="3F3F3F">
                                      <a:lumMod val="50000"/>
                                    </a:srgbClr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GB" sz="1013" i="1">
                                      <a:solidFill>
                                        <a:srgbClr val="3F3F3F">
                                          <a:lumMod val="50000"/>
                                        </a:srgbClr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013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13" b="0" i="1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013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13" b="0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sz="1013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1013" b="0" i="1" smtClean="0">
                                  <a:solidFill>
                                    <a:srgbClr val="3F3F3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1013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01CFE9-BB17-E444-93CE-FD917CAD8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6922" y="3765131"/>
                <a:ext cx="2434132" cy="842731"/>
              </a:xfrm>
              <a:prstGeom prst="rect">
                <a:avLst/>
              </a:prstGeom>
              <a:blipFill>
                <a:blip r:embed="rId9"/>
                <a:stretch>
                  <a:fillRect t="-13433" b="-86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/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013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013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013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</m:oMath>
                  </m:oMathPara>
                </a14:m>
                <a:endParaRPr lang="en-GB" sz="1013" dirty="0">
                  <a:solidFill>
                    <a:srgbClr val="0070C0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0E33764-5AA7-1489-6021-DF35B40A02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619" y="4692122"/>
                <a:ext cx="1328738" cy="2482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CAC1C89-8318-6350-CEA4-75DF3DECDF06}"/>
              </a:ext>
            </a:extLst>
          </p:cNvPr>
          <p:cNvSpPr txBox="1"/>
          <p:nvPr/>
        </p:nvSpPr>
        <p:spPr>
          <a:xfrm>
            <a:off x="9007767" y="5970601"/>
            <a:ext cx="29285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/>
            <a:r>
              <a:rPr lang="en-GB" sz="1000" i="1" dirty="0">
                <a:solidFill>
                  <a:srgbClr val="3F3F3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Same concept for the included regressors.</a:t>
            </a:r>
            <a:endParaRPr lang="en-GB" sz="1000" b="1" i="1" dirty="0">
              <a:solidFill>
                <a:srgbClr val="3F3F3F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/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>
                              <a:lumMod val="50000"/>
                            </a:srgbClr>
                          </a:solidFill>
                          <a:latin typeface="Cambria Math" panose="02040503050406030204" pitchFamily="18" charset="0"/>
                        </a:rPr>
                        <m:t>h𝑜𝑙𝑖𝑑𝑎𝑦𝑠</m:t>
                      </m:r>
                    </m:oMath>
                  </m:oMathPara>
                </a14:m>
                <a:endParaRPr lang="en-US" sz="1013" b="0" dirty="0">
                  <a:solidFill>
                    <a:srgbClr val="3F3F3F">
                      <a:lumMod val="50000"/>
                    </a:srgbClr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𝜿</m:t>
                          </m:r>
                        </m:e>
                        <m:sub>
                          <m:r>
                            <a:rPr lang="en-US" sz="1013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13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𝑒𝑓𝑓𝑒𝑐𝑡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𝑐𝑜𝑒𝑓𝑓𝑖𝑐𝑖𝑒𝑛𝑡𝑠</m:t>
                      </m:r>
                    </m:oMath>
                  </m:oMathPara>
                </a14:m>
                <a:endParaRPr lang="en-US" sz="1013" b="0" i="1" dirty="0">
                  <a:solidFill>
                    <a:schemeClr val="tx1"/>
                  </a:solidFill>
                  <a:latin typeface="Arial" panose="020B0604020202020204"/>
                </a:endParaRPr>
              </a:p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13" b="0" i="1" smtClean="0">
                              <a:solidFill>
                                <a:srgbClr val="3F3F3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𝑖𝑛𝑑𝑖𝑐𝑎𝑡𝑜𝑟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h𝑜𝑙𝑖𝑑𝑎𝑦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13" b="0" i="1" smtClean="0">
                          <a:solidFill>
                            <a:srgbClr val="3F3F3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sz="1013" i="1" dirty="0">
                  <a:solidFill>
                    <a:srgbClr val="3F3F3F"/>
                  </a:solidFill>
                  <a:latin typeface="Arial" panose="020B0604020202020204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9D81B9-1FD3-2C6A-74BB-281E28D68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1" y="4920954"/>
                <a:ext cx="2957067" cy="559961"/>
              </a:xfrm>
              <a:prstGeom prst="rect">
                <a:avLst/>
              </a:prstGeom>
              <a:blipFill>
                <a:blip r:embed="rId11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/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𝑂𝑏𝑗𝑒𝑐𝑡𝑖𝑣𝑒</m:t>
                      </m:r>
                      <m:r>
                        <a:rPr lang="cy-GB" sz="1050" i="1" smtClean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ctrlPr>
                            <a:rPr lang="cy-GB" sz="10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cy-GB" sz="1050" i="1">
                              <a:latin typeface="Cambria Math" panose="02040503050406030204" pitchFamily="18" charset="0"/>
                            </a:rPr>
                            <m:t>ₜ − ŷₜ|</m:t>
                          </m:r>
                        </m:e>
                      </m:nary>
                      <m:r>
                        <a:rPr lang="cy-GB" sz="105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m:rPr>
                          <m:nor/>
                        </m:rPr>
                        <a:rPr lang="en-US" sz="1050" dirty="0"/>
                        <m:t>𝛿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a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m:rPr>
                          <m:nor/>
                        </m:rPr>
                        <a:rPr lang="en-US" sz="1050" baseline="-25000" dirty="0"/>
                        <m:t>b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nor/>
                        </m:rPr>
                        <a:rPr lang="en-US" sz="1050" dirty="0"/>
                        <m:t>||₂² + </m:t>
                      </m:r>
                      <m:r>
                        <m:rPr>
                          <m:nor/>
                        </m:rPr>
                        <a:rPr lang="en-US" sz="1050" dirty="0"/>
                        <m:t>𝜆</m:t>
                      </m:r>
                      <m:r>
                        <a:rPr lang="en-GB" sz="1050" i="1" baseline="-25000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 ||</m:t>
                      </m:r>
                      <m:r>
                        <a:rPr lang="en-GB" sz="105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m:rPr>
                          <m:nor/>
                        </m:rPr>
                        <a:rPr lang="en-US" sz="1050" dirty="0"/>
                        <m:t>||₂²</m:t>
                      </m:r>
                    </m:oMath>
                  </m:oMathPara>
                </a14:m>
                <a:endParaRPr lang="en-US" sz="1050" dirty="0"/>
              </a:p>
              <a:p>
                <a:pPr marL="0" indent="0">
                  <a:buNone/>
                </a:pPr>
                <a:br>
                  <a:rPr lang="en-US" sz="1050" dirty="0"/>
                </a:br>
                <a:r>
                  <a:rPr lang="en-US" sz="1050" dirty="0"/>
                  <a:t>where:</a:t>
                </a:r>
                <a:br>
                  <a:rPr lang="en-US" sz="1050" dirty="0"/>
                </a:br>
                <a14:m>
                  <m:oMath xmlns:m="http://schemas.openxmlformats.org/officeDocument/2006/math">
                    <m:r>
                      <a:rPr lang="en-US" sz="105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cy-GB" sz="105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ŷ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𝑔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en-GB" sz="10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05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105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sz="1050" i="1" dirty="0">
                    <a:solidFill>
                      <a:schemeClr val="tx1"/>
                    </a:solidFill>
                    <a:latin typeface="Arial" panose="020B0604020202020204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GB" sz="1050" i="1" dirty="0"/>
                  <a:t>is the fitted value at time t.</a:t>
                </a:r>
              </a:p>
              <a:p>
                <a:r>
                  <a:rPr lang="en-US" sz="1050" dirty="0"/>
                  <a:t> 𝜆</a:t>
                </a:r>
                <a:r>
                  <a:rPr lang="en-US" sz="1050" baseline="-25000" dirty="0"/>
                  <a:t>𝛿</a:t>
                </a:r>
                <a:r>
                  <a:rPr lang="en-US" sz="1050" dirty="0"/>
                  <a:t>: 𝐶</a:t>
                </a:r>
                <a:r>
                  <a:rPr lang="en-US" sz="1050" dirty="0" err="1"/>
                  <a:t>ℎ</a:t>
                </a:r>
                <a:r>
                  <a:rPr lang="en-US" sz="1050" dirty="0"/>
                  <a:t>𝑎𝑛𝑔𝑒𝑝𝑜𝑖𝑛𝑡 𝑝𝑟𝑖𝑜𝑟 𝑠𝑐𝑎𝑙𝑒.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a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 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:r>
                  <a:rPr lang="en-US" sz="1050" baseline="-25000" dirty="0"/>
                  <a:t>b </a:t>
                </a:r>
                <a:r>
                  <a:rPr lang="en-US" sz="1050" dirty="0"/>
                  <a:t>: 𝑆𝑒𝑎𝑠𝑜𝑛𝑎𝑙</a:t>
                </a:r>
                <a:r>
                  <a:rPr lang="en-US" sz="1050" dirty="0" err="1"/>
                  <a:t>ity</a:t>
                </a:r>
                <a:r>
                  <a:rPr lang="en-US" sz="1050" dirty="0"/>
                  <a:t> 𝑝𝑟𝑖𝑜𝑟 𝑠𝑐𝑎𝑙𝑒𝑠.</a:t>
                </a:r>
                <a:br>
                  <a:rPr lang="en-US" sz="1050" dirty="0"/>
                </a:br>
                <a:r>
                  <a:rPr lang="en-US" sz="1050" dirty="0"/>
                  <a:t> 𝜆</a:t>
                </a:r>
                <a14:m>
                  <m:oMath xmlns:m="http://schemas.openxmlformats.org/officeDocument/2006/math"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1050" i="1" baseline="-25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/>
                  <a:t>: 𝐻𝑜𝑙𝑖𝑑𝑎𝑦 𝑝𝑟𝑖𝑜𝑟 𝑠𝑐𝑎𝑙𝑒.</a:t>
                </a:r>
                <a:endParaRPr lang="en-GB" sz="1000" i="1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E520C26-1E65-026F-BFCF-11999F687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73" y="1569486"/>
                <a:ext cx="7834109" cy="1677767"/>
              </a:xfrm>
              <a:prstGeom prst="rect">
                <a:avLst/>
              </a:prstGeom>
              <a:blipFill>
                <a:blip r:embed="rId12"/>
                <a:stretch>
                  <a:fillRect t="-28889" b="-741"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35DF3E-F817-E903-F410-C9A66CA9C8D9}"/>
              </a:ext>
            </a:extLst>
          </p:cNvPr>
          <p:cNvCxnSpPr>
            <a:cxnSpLocks/>
          </p:cNvCxnSpPr>
          <p:nvPr/>
        </p:nvCxnSpPr>
        <p:spPr>
          <a:xfrm flipV="1">
            <a:off x="2709333" y="1981200"/>
            <a:ext cx="2032000" cy="1783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361CD7D-3B93-05D4-B1BE-983D6EEE1841}"/>
              </a:ext>
            </a:extLst>
          </p:cNvPr>
          <p:cNvCxnSpPr>
            <a:cxnSpLocks/>
          </p:cNvCxnSpPr>
          <p:nvPr/>
        </p:nvCxnSpPr>
        <p:spPr>
          <a:xfrm flipH="1" flipV="1">
            <a:off x="5521059" y="1981200"/>
            <a:ext cx="922074" cy="196426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AFB5395-4FFE-726A-660C-7EC8B7AD35A5}"/>
              </a:ext>
            </a:extLst>
          </p:cNvPr>
          <p:cNvCxnSpPr>
            <a:cxnSpLocks/>
          </p:cNvCxnSpPr>
          <p:nvPr/>
        </p:nvCxnSpPr>
        <p:spPr>
          <a:xfrm flipH="1" flipV="1">
            <a:off x="6256867" y="1981200"/>
            <a:ext cx="1075266" cy="1896627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5453FE-BD63-44E4-FD16-E41C0F4E2FF0}"/>
              </a:ext>
            </a:extLst>
          </p:cNvPr>
          <p:cNvCxnSpPr>
            <a:cxnSpLocks/>
          </p:cNvCxnSpPr>
          <p:nvPr/>
        </p:nvCxnSpPr>
        <p:spPr>
          <a:xfrm flipH="1" flipV="1">
            <a:off x="7001933" y="1937046"/>
            <a:ext cx="3395134" cy="23498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3AC9B-C2D8-DF54-FA13-F85BF079ED68}"/>
              </a:ext>
            </a:extLst>
          </p:cNvPr>
          <p:cNvSpPr/>
          <p:nvPr/>
        </p:nvSpPr>
        <p:spPr>
          <a:xfrm>
            <a:off x="8979291" y="1569486"/>
            <a:ext cx="2957067" cy="167776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 defTabSz="1219170">
              <a:spcBef>
                <a:spcPts val="1333"/>
              </a:spcBef>
              <a:buClr>
                <a:srgbClr val="0097A9"/>
              </a:buClr>
            </a:pPr>
            <a:r>
              <a:rPr lang="en-US" sz="15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are the hyperparameters directly affecting the coefficients of the Objective Function.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FACD1E-B4B4-063A-FD17-FDF2CDDFA339}"/>
              </a:ext>
            </a:extLst>
          </p:cNvPr>
          <p:cNvSpPr txBox="1"/>
          <p:nvPr/>
        </p:nvSpPr>
        <p:spPr>
          <a:xfrm>
            <a:off x="4073522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50000"/>
                  </a:schemeClr>
                </a:solidFill>
              </a:rPr>
              <a:t>coefficient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14757-89F1-B7E3-232C-55388EE9F5D2}"/>
              </a:ext>
            </a:extLst>
          </p:cNvPr>
          <p:cNvSpPr txBox="1"/>
          <p:nvPr/>
        </p:nvSpPr>
        <p:spPr>
          <a:xfrm>
            <a:off x="5833160" y="2569206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4">
                    <a:lumMod val="50000"/>
                  </a:schemeClr>
                </a:solidFill>
              </a:rPr>
              <a:t>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2E3FCB-62DD-A897-2BA2-B1F29C67CE08}"/>
              </a:ext>
            </a:extLst>
          </p:cNvPr>
          <p:cNvSpPr txBox="1"/>
          <p:nvPr/>
        </p:nvSpPr>
        <p:spPr>
          <a:xfrm>
            <a:off x="7315717" y="2566799"/>
            <a:ext cx="808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0070C0"/>
                </a:solidFill>
              </a:rPr>
              <a:t>coefficient</a:t>
            </a:r>
          </a:p>
        </p:txBody>
      </p:sp>
      <p:sp>
        <p:nvSpPr>
          <p:cNvPr id="7" name="Double Brace 6">
            <a:extLst>
              <a:ext uri="{FF2B5EF4-FFF2-40B4-BE49-F238E27FC236}">
                <a16:creationId xmlns:a16="http://schemas.microsoft.com/office/drawing/2014/main" id="{5F0BAF48-66AD-40C7-FB73-EB5C96B8B395}"/>
              </a:ext>
            </a:extLst>
          </p:cNvPr>
          <p:cNvSpPr/>
          <p:nvPr/>
        </p:nvSpPr>
        <p:spPr>
          <a:xfrm>
            <a:off x="939270" y="2565964"/>
            <a:ext cx="2070266" cy="680454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4EA7B2-9DA3-3B09-46FD-C0BE6D5D1B4C}"/>
              </a:ext>
            </a:extLst>
          </p:cNvPr>
          <p:cNvSpPr txBox="1"/>
          <p:nvPr/>
        </p:nvSpPr>
        <p:spPr>
          <a:xfrm rot="16200000">
            <a:off x="226254" y="2813145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/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2355713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281C-7F7D-6B9C-9C07-2A99295BA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6782"/>
          </a:xfrm>
        </p:spPr>
        <p:txBody>
          <a:bodyPr/>
          <a:lstStyle/>
          <a:p>
            <a:r>
              <a:rPr lang="en-US" dirty="0"/>
              <a:t>Bayesian probabilities</a:t>
            </a:r>
            <a:r>
              <a:rPr lang="en-US" sz="2400" dirty="0"/>
              <a:t> Refreshing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EE0E-072B-8A85-7949-D669F1C7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9822"/>
            <a:ext cx="9601200" cy="4165922"/>
          </a:xfrm>
        </p:spPr>
        <p:txBody>
          <a:bodyPr>
            <a:normAutofit/>
          </a:bodyPr>
          <a:lstStyle/>
          <a:p>
            <a:r>
              <a:rPr lang="en-US" dirty="0"/>
              <a:t>Represents a degree of belief or uncertainty about an event, </a:t>
            </a:r>
            <a:r>
              <a:rPr lang="en-US" b="1" dirty="0"/>
              <a:t>updated as new evidence becomes available.</a:t>
            </a:r>
          </a:p>
          <a:p>
            <a:pPr lvl="1"/>
            <a:r>
              <a:rPr lang="en-US" dirty="0"/>
              <a:t>“Probabilities” (beliefs) change as you learn more.</a:t>
            </a:r>
          </a:p>
          <a:p>
            <a:r>
              <a:rPr lang="en-US" dirty="0"/>
              <a:t>You need to input “prior” beliefs and data (residuals/errors follow a normal distribution).</a:t>
            </a:r>
          </a:p>
          <a:p>
            <a:r>
              <a:rPr lang="en-US" dirty="0"/>
              <a:t>Make sense in time-series forecasting because:</a:t>
            </a:r>
          </a:p>
          <a:p>
            <a:pPr lvl="1"/>
            <a:r>
              <a:rPr lang="en-US" dirty="0"/>
              <a:t>They allow for updating predictions as new data arrives.</a:t>
            </a:r>
          </a:p>
          <a:p>
            <a:pPr lvl="1"/>
            <a:r>
              <a:rPr lang="en-US" dirty="0"/>
              <a:t>Bayesian models provide uncertainty estimates for future values.</a:t>
            </a:r>
          </a:p>
          <a:p>
            <a:pPr lvl="1"/>
            <a:r>
              <a:rPr lang="en-US" dirty="0"/>
              <a:t>Handle non-stationarity.</a:t>
            </a:r>
          </a:p>
          <a:p>
            <a:pPr lvl="1"/>
            <a:r>
              <a:rPr lang="en-US" dirty="0"/>
              <a:t>Incorporate prior knowledge (such as past patterns or domain expertise).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685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CB40D-5F8C-18EA-E4A9-991B0FA8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894A-3D10-8229-7CE9-FFA04462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8B4C-12E5-33ED-B341-452E9EDA4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1800" dirty="0"/>
              <a:t>Most calculations use </a:t>
            </a:r>
            <a:r>
              <a:rPr lang="en-GB" sz="1800" dirty="0">
                <a:solidFill>
                  <a:schemeClr val="tx1"/>
                </a:solidFill>
              </a:rPr>
              <a:t>Bayesian inference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800" dirty="0"/>
          </a:p>
          <a:p>
            <a:pPr lvl="1"/>
            <a:r>
              <a:rPr lang="en-US" sz="1800" dirty="0"/>
              <a:t>Note: We clearly want the residuals to follow a normal distribution </a:t>
            </a:r>
            <a:r>
              <a:rPr lang="en-US" sz="1800" dirty="0">
                <a:sym typeface="Wingdings" pitchFamily="2" charset="2"/>
              </a:rPr>
              <a:t> We might as well input and use that information.</a:t>
            </a:r>
            <a:endParaRPr lang="en-US" sz="1800" dirty="0"/>
          </a:p>
          <a:p>
            <a:r>
              <a:rPr lang="en-US" sz="1800" dirty="0"/>
              <a:t>Logarithm of the posterior probability (the Log transforms products into a sum, less computationally intensive).</a:t>
            </a:r>
          </a:p>
          <a:p>
            <a:r>
              <a:rPr lang="en-GB" sz="1800" dirty="0">
                <a:solidFill>
                  <a:schemeClr val="tx1"/>
                </a:solidFill>
              </a:rPr>
              <a:t>Log-likelihood is used for: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Optimization for MAP Estimation.</a:t>
            </a:r>
          </a:p>
          <a:p>
            <a:pPr lvl="1"/>
            <a:r>
              <a:rPr lang="en-GB" sz="1800" dirty="0">
                <a:solidFill>
                  <a:schemeClr val="tx1"/>
                </a:solidFill>
              </a:rPr>
              <a:t>MCMC Sampling for Posterior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C8588-8FD6-1994-21DC-9FA24A6D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40BDA-36FE-D1E3-2EFE-0CE30AC575C2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792CC-7008-4730-B4F6-1E9C5D0C2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41342E1-74FD-3077-F13E-6D8DCAF9FF29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A8E7F213-C53C-7217-7AFA-1906FADA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7D4A8699-1F7C-C24C-14C2-EDB2DED56DB1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4AB089-AFEA-5E00-1036-4F31BA0C96C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FE0F74-AE76-301B-AA49-BE89128C0460}"/>
              </a:ext>
            </a:extLst>
          </p:cNvPr>
          <p:cNvCxnSpPr>
            <a:stCxn id="15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096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6F488-2B45-2968-245F-F0F54349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2DD4-27CB-CCCB-7108-E1CB8AAE0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0938"/>
          </a:xfrm>
        </p:spPr>
        <p:txBody>
          <a:bodyPr/>
          <a:lstStyle/>
          <a:p>
            <a:r>
              <a:rPr lang="en-US" dirty="0"/>
              <a:t>Model Fitting, Posterior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E6F44-4963-EC3C-2AD4-CE22EBA10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6738"/>
            <a:ext cx="5249119" cy="3839191"/>
          </a:xfrm>
        </p:spPr>
        <p:txBody>
          <a:bodyPr>
            <a:normAutofit/>
          </a:bodyPr>
          <a:lstStyle/>
          <a:p>
            <a:r>
              <a:rPr lang="en-US" sz="2400" dirty="0"/>
              <a:t>The errors/residuals of y are normally distributed. That’s our first assumption and “prior distribution”.</a:t>
            </a:r>
          </a:p>
          <a:p>
            <a:r>
              <a:rPr lang="en-GB" sz="2400" dirty="0"/>
              <a:t>For each point in time, the observed value of </a:t>
            </a:r>
            <a:r>
              <a:rPr lang="en-GB" sz="2400" b="1" dirty="0"/>
              <a:t>y</a:t>
            </a:r>
            <a:r>
              <a:rPr lang="en-GB" sz="2400" dirty="0"/>
              <a:t> is expected to be near the predicted mean (the sum of the components), but the actual value could vary due to random noise, which follows a normal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49291E-985C-3914-F27A-D170544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357" y="4455038"/>
            <a:ext cx="4779130" cy="198626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32ED86-C3DA-9D30-2C81-3646DB450EFF}"/>
              </a:ext>
            </a:extLst>
          </p:cNvPr>
          <p:cNvSpPr txBox="1">
            <a:spLocks/>
          </p:cNvSpPr>
          <p:nvPr/>
        </p:nvSpPr>
        <p:spPr>
          <a:xfrm>
            <a:off x="6926357" y="4062714"/>
            <a:ext cx="4779130" cy="38274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Formulating a linear regression for Bayesian Inference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6D5182-7B7F-DEA6-05E4-8AD8D14D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358" y="1845830"/>
            <a:ext cx="4779129" cy="2062786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4311776-FC23-11CA-0252-25C94A9C4E61}"/>
              </a:ext>
            </a:extLst>
          </p:cNvPr>
          <p:cNvSpPr txBox="1">
            <a:spLocks/>
          </p:cNvSpPr>
          <p:nvPr/>
        </p:nvSpPr>
        <p:spPr>
          <a:xfrm>
            <a:off x="6926357" y="1547211"/>
            <a:ext cx="4779129" cy="29459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dirty="0">
                <a:solidFill>
                  <a:schemeClr val="bg1"/>
                </a:solidFill>
                <a:sym typeface="Wingdings" panose="05000000000000000000" pitchFamily="2" charset="2"/>
              </a:rPr>
              <a:t>Posterior log-likelihood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595259-10EB-B225-C313-561A3669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101" y="5049721"/>
            <a:ext cx="2888058" cy="162576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4" name="Oval Callout 13">
            <a:extLst>
              <a:ext uri="{FF2B5EF4-FFF2-40B4-BE49-F238E27FC236}">
                <a16:creationId xmlns:a16="http://schemas.microsoft.com/office/drawing/2014/main" id="{2DA4B1B5-1AD6-AF41-B430-65F1993CE4DE}"/>
              </a:ext>
            </a:extLst>
          </p:cNvPr>
          <p:cNvSpPr/>
          <p:nvPr/>
        </p:nvSpPr>
        <p:spPr>
          <a:xfrm>
            <a:off x="4259659" y="5254906"/>
            <a:ext cx="1836342" cy="1027043"/>
          </a:xfrm>
          <a:prstGeom prst="wedgeEllipseCallout">
            <a:avLst>
              <a:gd name="adj1" fmla="val 105749"/>
              <a:gd name="adj2" fmla="val -33854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ym typeface="Wingdings" panose="05000000000000000000" pitchFamily="2" charset="2"/>
              </a:rPr>
              <a:t>Using L-BFGS for optimization by default. In </a:t>
            </a:r>
            <a:r>
              <a:rPr lang="en-GB" sz="1200" b="1" u="sng" dirty="0">
                <a:sym typeface="Wingdings" panose="05000000000000000000" pitchFamily="2" charset="2"/>
              </a:rPr>
              <a:t>Stan</a:t>
            </a:r>
            <a:r>
              <a:rPr lang="en-GB" sz="1200" dirty="0">
                <a:sym typeface="Wingdings" panose="05000000000000000000" pitchFamily="2" charset="2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64525-FB64-F1F0-3BC6-8DA1C73C81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9911" t="36276"/>
          <a:stretch/>
        </p:blipFill>
        <p:spPr>
          <a:xfrm>
            <a:off x="9784465" y="0"/>
            <a:ext cx="2407535" cy="70955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2E33DA-3E39-8C1F-AA29-F9720AACF366}"/>
              </a:ext>
            </a:extLst>
          </p:cNvPr>
          <p:cNvCxnSpPr>
            <a:stCxn id="8" idx="2"/>
          </p:cNvCxnSpPr>
          <p:nvPr/>
        </p:nvCxnSpPr>
        <p:spPr>
          <a:xfrm flipH="1">
            <a:off x="10988232" y="709559"/>
            <a:ext cx="1" cy="7871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12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/>
          </a:bodyPr>
          <a:lstStyle/>
          <a:p>
            <a:r>
              <a:rPr lang="en-US" dirty="0"/>
              <a:t>Stan Optimization Algorithm</a:t>
            </a:r>
            <a:endParaRPr lang="en-US" sz="2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7466D6-252F-B317-C5D4-A1BE32FF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6986" y="2407920"/>
            <a:ext cx="5557462" cy="3859316"/>
          </a:xfrm>
          <a:ln w="28575">
            <a:solidFill>
              <a:schemeClr val="accent2">
                <a:lumMod val="5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Distributions Syntax: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dirty="0"/>
              <a:t>“</a:t>
            </a:r>
            <a:r>
              <a:rPr lang="en-US" sz="1800" dirty="0" err="1"/>
              <a:t>double_exponential</a:t>
            </a:r>
            <a:r>
              <a:rPr lang="en-US" sz="1800" dirty="0"/>
              <a:t>(0,tau)” is a Laplace(0, tau) distribution.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//Priors: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K:</a:t>
            </a:r>
            <a:r>
              <a:rPr lang="en-US" sz="1800" dirty="0"/>
              <a:t> growth rate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M:</a:t>
            </a:r>
            <a:r>
              <a:rPr lang="en-US" sz="1800" dirty="0"/>
              <a:t> offset/intercept of the trend.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 err="1"/>
              <a:t>Sigma_obs</a:t>
            </a:r>
            <a:r>
              <a:rPr lang="en-US" sz="1800" b="1" dirty="0"/>
              <a:t>:</a:t>
            </a:r>
            <a:r>
              <a:rPr lang="en-US" sz="1800" dirty="0"/>
              <a:t> noise or error.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Delta:</a:t>
            </a:r>
            <a:r>
              <a:rPr lang="en-US" sz="1800" dirty="0"/>
              <a:t> Growth rate changes at changepoints (trend change). [Limited by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changepoint_range</a:t>
            </a:r>
            <a:r>
              <a:rPr lang="en-US" sz="1800" dirty="0"/>
              <a:t>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Beta:</a:t>
            </a:r>
            <a:r>
              <a:rPr lang="en-US" sz="1800" dirty="0"/>
              <a:t> coefficients for </a:t>
            </a:r>
            <a:r>
              <a:rPr lang="en-AU" sz="1800" dirty="0"/>
              <a:t>seasonality, regressors, holidays, components in the model.</a:t>
            </a:r>
            <a:endParaRPr lang="en-US" sz="18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800" u="sng" dirty="0"/>
              <a:t>Hyperparameters: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1800" b="1" dirty="0"/>
              <a:t>Tau: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>
                    <a:lumMod val="50000"/>
                  </a:schemeClr>
                </a:solidFill>
              </a:rPr>
              <a:t>changepoint_prior_scale</a:t>
            </a:r>
            <a:r>
              <a:rPr lang="en-US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/>
              <a:t>(how tightly or loosely changepoints are </a:t>
            </a:r>
            <a:r>
              <a:rPr lang="en-US" sz="1800" dirty="0" err="1"/>
              <a:t>constained</a:t>
            </a:r>
            <a:r>
              <a:rPr lang="en-US" sz="1800" dirty="0"/>
              <a:t>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/>
              <a:t>Sigmas:</a:t>
            </a:r>
            <a:r>
              <a:rPr lang="en-AU" sz="1800" dirty="0"/>
              <a:t> </a:t>
            </a:r>
            <a:r>
              <a:rPr lang="en-AU" sz="1800" b="1" dirty="0" err="1">
                <a:solidFill>
                  <a:schemeClr val="accent2">
                    <a:lumMod val="50000"/>
                  </a:schemeClr>
                </a:solidFill>
              </a:rPr>
              <a:t>seasonality_prior_scale</a:t>
            </a:r>
            <a:r>
              <a:rPr lang="en-AU" sz="18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AU" sz="1800" dirty="0"/>
              <a:t>(how much seasonality can vary) and </a:t>
            </a:r>
            <a:r>
              <a:rPr lang="en-AU" sz="1800" dirty="0" err="1"/>
              <a:t>holidays_prior_scale</a:t>
            </a:r>
            <a:r>
              <a:rPr lang="en-AU" sz="1800" dirty="0"/>
              <a:t> (for holidays).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AU" sz="1800" u="sng" dirty="0"/>
              <a:t>//Likelihood: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Normal_id_glm</a:t>
            </a:r>
            <a:r>
              <a:rPr lang="en-AU" sz="1800" b="1" dirty="0"/>
              <a:t>:</a:t>
            </a:r>
            <a:r>
              <a:rPr lang="en-AU" sz="1800" dirty="0"/>
              <a:t> function for generalized Linear Model (GLM) with a normal likelihood.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X_sa</a:t>
            </a:r>
            <a:r>
              <a:rPr lang="en-AU" sz="1800" b="1" dirty="0"/>
              <a:t>:</a:t>
            </a:r>
            <a:r>
              <a:rPr lang="en-AU" sz="1800" dirty="0"/>
              <a:t> additive regressor matrix (like holidays or external factors).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AU" sz="1800" b="1" dirty="0" err="1"/>
              <a:t>X_sm</a:t>
            </a:r>
            <a:r>
              <a:rPr lang="en-AU" sz="1800" b="1" dirty="0"/>
              <a:t>:</a:t>
            </a:r>
            <a:r>
              <a:rPr lang="en-AU" sz="1800" dirty="0"/>
              <a:t> multiplicative regressor matrix.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7FB53ED-985A-BC32-040D-D2244030D76C}"/>
              </a:ext>
            </a:extLst>
          </p:cNvPr>
          <p:cNvSpPr txBox="1">
            <a:spLocks/>
          </p:cNvSpPr>
          <p:nvPr/>
        </p:nvSpPr>
        <p:spPr>
          <a:xfrm>
            <a:off x="1138518" y="1778000"/>
            <a:ext cx="4957482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Stan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C61A3-16E1-D44B-7ED4-3FE896C0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7" y="2039886"/>
            <a:ext cx="4964865" cy="2487509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A8F6C-E6CD-E516-D00A-1914859BFAA6}"/>
              </a:ext>
            </a:extLst>
          </p:cNvPr>
          <p:cNvSpPr txBox="1"/>
          <p:nvPr/>
        </p:nvSpPr>
        <p:spPr>
          <a:xfrm>
            <a:off x="1131135" y="5128463"/>
            <a:ext cx="4964865" cy="1138773"/>
          </a:xfrm>
          <a:prstGeom prst="rect">
            <a:avLst/>
          </a:prstGeom>
          <a:noFill/>
          <a:ln w="28575"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chemeClr val="tx2"/>
                </a:solidFill>
              </a:rPr>
              <a:t>y ~ </a:t>
            </a:r>
            <a:r>
              <a:rPr lang="en-US" sz="1600" u="sng" dirty="0" err="1">
                <a:solidFill>
                  <a:schemeClr val="tx2"/>
                </a:solidFill>
              </a:rPr>
              <a:t>normal_id_glm</a:t>
            </a:r>
            <a:r>
              <a:rPr lang="en-US" sz="1600" u="sng" dirty="0">
                <a:solidFill>
                  <a:schemeClr val="tx2"/>
                </a:solidFill>
              </a:rPr>
              <a:t>:</a:t>
            </a:r>
          </a:p>
          <a:p>
            <a:br>
              <a:rPr lang="en-US" sz="1300" dirty="0">
                <a:solidFill>
                  <a:schemeClr val="tx2"/>
                </a:solidFill>
              </a:rPr>
            </a:br>
            <a:r>
              <a:rPr lang="en-US" sz="1300" dirty="0">
                <a:solidFill>
                  <a:schemeClr val="tx2"/>
                </a:solidFill>
              </a:rPr>
              <a:t>The observed data y is assumed to come from a normal distribution with a mean defined by the model and standard deviation </a:t>
            </a:r>
            <a:r>
              <a:rPr lang="en-US" sz="1300" dirty="0" err="1">
                <a:solidFill>
                  <a:schemeClr val="tx2"/>
                </a:solidFill>
              </a:rPr>
              <a:t>sigma_obs</a:t>
            </a:r>
            <a:r>
              <a:rPr lang="en-US" sz="1300" dirty="0">
                <a:solidFill>
                  <a:schemeClr val="tx2"/>
                </a:solidFill>
              </a:rPr>
              <a:t>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D787E8-1195-16BE-E269-77D2FF44B570}"/>
              </a:ext>
            </a:extLst>
          </p:cNvPr>
          <p:cNvCxnSpPr>
            <a:cxnSpLocks/>
          </p:cNvCxnSpPr>
          <p:nvPr/>
        </p:nvCxnSpPr>
        <p:spPr>
          <a:xfrm flipH="1">
            <a:off x="6266986" y="2039886"/>
            <a:ext cx="2099490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A3394EB-4D50-D91C-9F89-1C82D6C31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476" y="223520"/>
            <a:ext cx="3457972" cy="2035116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15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8152-8A8E-3A20-147E-36E7D4A4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9953"/>
          </a:xfrm>
        </p:spPr>
        <p:txBody>
          <a:bodyPr/>
          <a:lstStyle/>
          <a:p>
            <a:r>
              <a:rPr lang="en-US" dirty="0"/>
              <a:t>Stan’s used likelihood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6D974-C49E-36C3-37CA-EDA9225A2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565753"/>
            <a:ext cx="10469302" cy="460644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800" b="1" i="1" dirty="0"/>
              <a:t>y ~ </a:t>
            </a:r>
            <a:r>
              <a:rPr lang="sv-SE" sz="1800" b="1" i="1" dirty="0" err="1"/>
              <a:t>normal_id_glm</a:t>
            </a:r>
            <a:r>
              <a:rPr lang="sv-SE" sz="1800" b="1" i="1" dirty="0"/>
              <a:t>(x, </a:t>
            </a:r>
            <a:r>
              <a:rPr lang="sv-SE" sz="1800" b="1" i="1" dirty="0" err="1"/>
              <a:t>alpha</a:t>
            </a:r>
            <a:r>
              <a:rPr lang="sv-SE" sz="1800" b="1" i="1" dirty="0"/>
              <a:t>, beta, sigma)</a:t>
            </a:r>
            <a:br>
              <a:rPr lang="sv-SE" sz="1800" b="1" i="1" dirty="0"/>
            </a:br>
            <a:endParaRPr lang="sv-SE" sz="1400" b="1" i="1" dirty="0"/>
          </a:p>
          <a:p>
            <a:r>
              <a:rPr lang="sv-SE" sz="1600" b="1" i="1" dirty="0" err="1"/>
              <a:t>Paramters</a:t>
            </a:r>
            <a:r>
              <a:rPr lang="sv-SE" sz="1600" b="1" i="1" dirty="0"/>
              <a:t>:</a:t>
            </a:r>
          </a:p>
          <a:p>
            <a:pPr lvl="1"/>
            <a:r>
              <a:rPr lang="sv-SE" sz="1600" b="1" dirty="0"/>
              <a:t>y</a:t>
            </a:r>
            <a:r>
              <a:rPr lang="sv-SE" sz="1600" dirty="0"/>
              <a:t>: the </a:t>
            </a:r>
            <a:r>
              <a:rPr lang="sv-SE" sz="1600" dirty="0" err="1"/>
              <a:t>observed</a:t>
            </a:r>
            <a:r>
              <a:rPr lang="sv-SE" sz="1600" dirty="0"/>
              <a:t> or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outcome</a:t>
            </a:r>
            <a:r>
              <a:rPr lang="sv-SE" sz="1600" dirty="0"/>
              <a:t> (</a:t>
            </a:r>
            <a:r>
              <a:rPr lang="sv-SE" sz="1600" dirty="0" err="1"/>
              <a:t>dependent</a:t>
            </a:r>
            <a:r>
              <a:rPr lang="sv-SE" sz="1600" dirty="0"/>
              <a:t> </a:t>
            </a:r>
            <a:r>
              <a:rPr lang="sv-SE" sz="1600" dirty="0" err="1"/>
              <a:t>variable</a:t>
            </a:r>
            <a:r>
              <a:rPr lang="sv-SE" sz="1600" dirty="0"/>
              <a:t>).</a:t>
            </a:r>
          </a:p>
          <a:p>
            <a:pPr lvl="1"/>
            <a:r>
              <a:rPr lang="sv-SE" sz="1600" b="1" dirty="0"/>
              <a:t>X</a:t>
            </a:r>
            <a:r>
              <a:rPr lang="sv-SE" sz="1600" dirty="0"/>
              <a:t>: design matrix or independent </a:t>
            </a:r>
            <a:r>
              <a:rPr lang="sv-SE" sz="1600" dirty="0" err="1"/>
              <a:t>variables</a:t>
            </a:r>
            <a:r>
              <a:rPr lang="sv-SE" sz="1600" dirty="0"/>
              <a:t>: Matrix[</a:t>
            </a:r>
            <a:r>
              <a:rPr lang="sv-SE" sz="1600" dirty="0" err="1"/>
              <a:t>row,col</a:t>
            </a:r>
            <a:r>
              <a:rPr lang="sv-SE" sz="1600" dirty="0"/>
              <a:t>]:</a:t>
            </a:r>
          </a:p>
          <a:p>
            <a:pPr lvl="2"/>
            <a:r>
              <a:rPr lang="sv-SE" sz="1600" dirty="0" err="1"/>
              <a:t>row</a:t>
            </a:r>
            <a:r>
              <a:rPr lang="sv-SE" sz="1600" dirty="0"/>
              <a:t>: observation.</a:t>
            </a:r>
          </a:p>
          <a:p>
            <a:pPr lvl="2"/>
            <a:r>
              <a:rPr lang="sv-SE" sz="1600" dirty="0" err="1"/>
              <a:t>col</a:t>
            </a:r>
            <a:r>
              <a:rPr lang="sv-SE" sz="1600" dirty="0"/>
              <a:t>: feature.</a:t>
            </a:r>
          </a:p>
          <a:p>
            <a:pPr lvl="1"/>
            <a:r>
              <a:rPr lang="sv-SE" sz="1600" b="1" dirty="0" err="1"/>
              <a:t>alpha</a:t>
            </a:r>
            <a:r>
              <a:rPr lang="sv-SE" sz="1600" dirty="0"/>
              <a:t>: </a:t>
            </a:r>
            <a:r>
              <a:rPr lang="sv-SE" sz="1600" dirty="0" err="1"/>
              <a:t>intercept</a:t>
            </a:r>
            <a:r>
              <a:rPr lang="sv-SE" sz="1600" dirty="0"/>
              <a:t> terms.</a:t>
            </a:r>
          </a:p>
          <a:p>
            <a:pPr lvl="1"/>
            <a:r>
              <a:rPr lang="sv-SE" sz="1600" b="1" dirty="0"/>
              <a:t>beta</a:t>
            </a:r>
            <a:r>
              <a:rPr lang="sv-SE" sz="1600" dirty="0"/>
              <a:t>: </a:t>
            </a:r>
            <a:r>
              <a:rPr lang="sv-SE" sz="1600" dirty="0" err="1"/>
              <a:t>coefficients</a:t>
            </a:r>
            <a:r>
              <a:rPr lang="sv-SE" sz="1600" dirty="0"/>
              <a:t> for the independent </a:t>
            </a:r>
            <a:r>
              <a:rPr lang="sv-SE" sz="1600" dirty="0" err="1"/>
              <a:t>variables</a:t>
            </a:r>
            <a:r>
              <a:rPr lang="sv-SE" sz="1600" dirty="0"/>
              <a:t>.</a:t>
            </a:r>
          </a:p>
          <a:p>
            <a:pPr lvl="1"/>
            <a:r>
              <a:rPr lang="sv-SE" sz="1600" b="1" dirty="0"/>
              <a:t>sigma</a:t>
            </a:r>
            <a:r>
              <a:rPr lang="sv-SE" sz="1600" dirty="0"/>
              <a:t>: standard deviation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errors</a:t>
            </a:r>
            <a:r>
              <a:rPr lang="sv-SE" sz="1600" dirty="0"/>
              <a:t> (</a:t>
            </a:r>
            <a:r>
              <a:rPr lang="sv-SE" sz="1600" dirty="0" err="1"/>
              <a:t>residuals</a:t>
            </a:r>
            <a:r>
              <a:rPr lang="sv-SE" sz="1600" dirty="0"/>
              <a:t>). </a:t>
            </a:r>
            <a:r>
              <a:rPr lang="sv-SE" sz="1600" dirty="0" err="1"/>
              <a:t>Determines</a:t>
            </a:r>
            <a:r>
              <a:rPr lang="sv-SE" sz="1600" dirty="0"/>
              <a:t> the </a:t>
            </a:r>
            <a:r>
              <a:rPr lang="sv-SE" sz="1600" dirty="0" err="1"/>
              <a:t>variance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the distribution </a:t>
            </a:r>
            <a:r>
              <a:rPr lang="sv-SE" sz="1600" dirty="0" err="1"/>
              <a:t>of</a:t>
            </a:r>
            <a:r>
              <a:rPr lang="sv-SE" sz="1600" dirty="0"/>
              <a:t> y </a:t>
            </a:r>
            <a:r>
              <a:rPr lang="sv-SE" sz="1600" dirty="0" err="1"/>
              <a:t>around</a:t>
            </a:r>
            <a:r>
              <a:rPr lang="sv-SE" sz="1600" dirty="0"/>
              <a:t> the </a:t>
            </a:r>
            <a:r>
              <a:rPr lang="sv-SE" sz="1600" dirty="0" err="1"/>
              <a:t>predicted</a:t>
            </a:r>
            <a:r>
              <a:rPr lang="sv-SE" sz="1600" dirty="0"/>
              <a:t> </a:t>
            </a:r>
            <a:r>
              <a:rPr lang="sv-SE" sz="1600" dirty="0" err="1"/>
              <a:t>value</a:t>
            </a:r>
            <a:r>
              <a:rPr lang="sv-SE" sz="1600" dirty="0"/>
              <a:t>.</a:t>
            </a:r>
          </a:p>
          <a:p>
            <a:r>
              <a:rPr lang="sv-SE" sz="1600" b="1" i="1" dirty="0"/>
              <a:t>Process:</a:t>
            </a:r>
          </a:p>
          <a:p>
            <a:pPr lvl="1"/>
            <a:r>
              <a:rPr lang="sv-SE" sz="1600" dirty="0" err="1"/>
              <a:t>Linear</a:t>
            </a:r>
            <a:r>
              <a:rPr lang="sv-SE" sz="1600" dirty="0"/>
              <a:t> combination = </a:t>
            </a:r>
            <a:r>
              <a:rPr lang="sv-SE" sz="1600" b="1" dirty="0" err="1"/>
              <a:t>alpha</a:t>
            </a:r>
            <a:r>
              <a:rPr lang="sv-SE" sz="1600" dirty="0"/>
              <a:t> + </a:t>
            </a:r>
            <a:r>
              <a:rPr lang="sv-SE" sz="1600" b="1" dirty="0"/>
              <a:t>X</a:t>
            </a:r>
            <a:r>
              <a:rPr lang="sv-SE" sz="1600" dirty="0"/>
              <a:t> * </a:t>
            </a:r>
            <a:r>
              <a:rPr lang="sv-SE" sz="1600" b="1" dirty="0"/>
              <a:t>beta</a:t>
            </a:r>
          </a:p>
          <a:p>
            <a:pPr lvl="1"/>
            <a:r>
              <a:rPr lang="sv-SE" sz="1600" dirty="0"/>
              <a:t>y </a:t>
            </a:r>
            <a:r>
              <a:rPr lang="sv-SE" sz="1600" dirty="0" err="1"/>
              <a:t>modeled</a:t>
            </a:r>
            <a:r>
              <a:rPr lang="sv-SE" sz="1600" dirty="0"/>
              <a:t> as a normal distribution:</a:t>
            </a:r>
            <a:r>
              <a:rPr lang="sv-SE" sz="1600" b="1" i="1" dirty="0"/>
              <a:t> y ~ N(</a:t>
            </a:r>
            <a:r>
              <a:rPr lang="sv-SE" sz="1600" b="1" i="1" dirty="0" err="1"/>
              <a:t>alpha</a:t>
            </a:r>
            <a:r>
              <a:rPr lang="sv-SE" sz="1600" b="1" i="1" dirty="0"/>
              <a:t> + X*beta, sigma)</a:t>
            </a:r>
            <a:endParaRPr lang="en-GB" sz="1600" dirty="0"/>
          </a:p>
          <a:p>
            <a:r>
              <a:rPr lang="en-GB" sz="1600" b="1" i="1" dirty="0"/>
              <a:t>In Prophet’s case:</a:t>
            </a:r>
          </a:p>
          <a:p>
            <a:pPr lvl="1"/>
            <a:r>
              <a:rPr lang="en-GB" sz="1600" dirty="0"/>
              <a:t>The whole “multiplicative” model is the variable </a:t>
            </a:r>
            <a:r>
              <a:rPr lang="en-GB" sz="1600" b="1" dirty="0"/>
              <a:t>alpha</a:t>
            </a:r>
            <a:r>
              <a:rPr lang="en-GB" sz="1600" dirty="0"/>
              <a:t>, including </a:t>
            </a:r>
            <a:r>
              <a:rPr lang="en-GB" sz="1600" b="1" dirty="0"/>
              <a:t>beta</a:t>
            </a:r>
            <a:r>
              <a:rPr lang="en-GB" sz="1600" dirty="0"/>
              <a:t> in its formula.</a:t>
            </a:r>
          </a:p>
          <a:p>
            <a:pPr lvl="1"/>
            <a:r>
              <a:rPr lang="en-GB" sz="1600" dirty="0"/>
              <a:t>The “additive” model is the </a:t>
            </a:r>
            <a:r>
              <a:rPr lang="en-GB" sz="1600" b="1" dirty="0"/>
              <a:t>X</a:t>
            </a:r>
            <a:r>
              <a:rPr lang="en-GB" sz="1600" dirty="0"/>
              <a:t> * </a:t>
            </a:r>
            <a:r>
              <a:rPr lang="en-GB" sz="1600" b="1" dirty="0"/>
              <a:t>beta</a:t>
            </a:r>
            <a:r>
              <a:rPr lang="en-GB" sz="1600" dirty="0"/>
              <a:t> variables. In our case </a:t>
            </a:r>
            <a:r>
              <a:rPr lang="en-GB" sz="1600" b="1" dirty="0"/>
              <a:t>X</a:t>
            </a:r>
            <a:r>
              <a:rPr lang="en-GB" sz="1600" dirty="0"/>
              <a:t> is always a 0s matrix.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3998848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C481-03A8-C746-334A-573CDE0C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0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Thoughts on Time-Series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4D4D1-75F1-EF7B-EA44-5147269D9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7868"/>
            <a:ext cx="9601200" cy="1446590"/>
          </a:xfrm>
        </p:spPr>
        <p:txBody>
          <a:bodyPr/>
          <a:lstStyle/>
          <a:p>
            <a:r>
              <a:rPr lang="en-AU" sz="1800" dirty="0">
                <a:solidFill>
                  <a:srgbClr val="0E0E0E"/>
                </a:solidFill>
                <a:effectLst/>
                <a:latin typeface=".SF NS"/>
              </a:rPr>
              <a:t>The parameters of your time-series model should reflect the real-world impact of variables on the dataset, independent of the model’s algorithm.</a:t>
            </a:r>
          </a:p>
          <a:p>
            <a:pPr lvl="1"/>
            <a:r>
              <a:rPr lang="en-AU" sz="1800" dirty="0">
                <a:solidFill>
                  <a:srgbClr val="0E0E0E"/>
                </a:solidFill>
                <a:latin typeface=".SF NS"/>
              </a:rPr>
              <a:t>Therefore, different parameters of the same model convey different views and insights of the dataset.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3D9FBC-CA45-18BA-41E9-3842259A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23331"/>
              </p:ext>
            </p:extLst>
          </p:nvPr>
        </p:nvGraphicFramePr>
        <p:xfrm>
          <a:off x="1497842" y="3284846"/>
          <a:ext cx="9474958" cy="249721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568970">
                  <a:extLst>
                    <a:ext uri="{9D8B030D-6E8A-4147-A177-3AD203B41FA5}">
                      <a16:colId xmlns:a16="http://schemas.microsoft.com/office/drawing/2014/main" val="3283857571"/>
                    </a:ext>
                  </a:extLst>
                </a:gridCol>
                <a:gridCol w="4820122">
                  <a:extLst>
                    <a:ext uri="{9D8B030D-6E8A-4147-A177-3AD203B41FA5}">
                      <a16:colId xmlns:a16="http://schemas.microsoft.com/office/drawing/2014/main" val="1008113666"/>
                    </a:ext>
                  </a:extLst>
                </a:gridCol>
                <a:gridCol w="3085866">
                  <a:extLst>
                    <a:ext uri="{9D8B030D-6E8A-4147-A177-3AD203B41FA5}">
                      <a16:colId xmlns:a16="http://schemas.microsoft.com/office/drawing/2014/main" val="1855758588"/>
                    </a:ext>
                  </a:extLst>
                </a:gridCol>
              </a:tblGrid>
              <a:tr h="33721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Models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b="1" dirty="0">
                          <a:solidFill>
                            <a:schemeClr val="bg1"/>
                          </a:solidFill>
                          <a:effectLst/>
                        </a:rPr>
                        <a:t>Details</a:t>
                      </a:r>
                      <a:endParaRPr lang="en-GB" sz="17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700" dirty="0">
                          <a:solidFill>
                            <a:schemeClr val="bg1"/>
                          </a:solidFill>
                          <a:effectLst/>
                        </a:rPr>
                        <a:t>Examples</a:t>
                      </a:r>
                    </a:p>
                  </a:txBody>
                  <a:tcPr marL="65012" marR="65012" marT="32506" marB="32506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84699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Decomposition-based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Deconstruction of time series into components: Trend, </a:t>
                      </a:r>
                      <a:r>
                        <a:rPr lang="en-GB" sz="1400" dirty="0" err="1">
                          <a:effectLst/>
                        </a:rPr>
                        <a:t>Seasonalities</a:t>
                      </a:r>
                      <a:r>
                        <a:rPr lang="en-GB" sz="1400" dirty="0">
                          <a:effectLst/>
                        </a:rPr>
                        <a:t>, Regressors, Residuals.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Prophet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70886915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ARIMA-based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Autoregressive (AR) terms {values}, differencing to achieve stationarity (I), and moving average (MA) terms {residuals}.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SARIMA, SARIMAX, GARCH, etc. 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5720452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Neural Networks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Use of Transformers, Recurrent Neural Networks (RNN), Convolutional Neural Networks (CNN)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dirty="0">
                          <a:solidFill>
                            <a:srgbClr val="0E0E0E"/>
                          </a:solidFill>
                          <a:effectLst/>
                          <a:latin typeface=".SF NS"/>
                        </a:rPr>
                        <a:t>Long Short-Term Memory (LSTM), Temporal Convolutional Networks (TCN)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64232418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Ensemble methods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Combines forecasts from multiple models to improve accuracy.</a:t>
                      </a:r>
                    </a:p>
                  </a:txBody>
                  <a:tcPr marL="65012" marR="65012" marT="32506" marB="32506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Mix</a:t>
                      </a:r>
                    </a:p>
                  </a:txBody>
                  <a:tcPr marL="65012" marR="65012" marT="32506" marB="32506" anchor="ctr"/>
                </a:tc>
                <a:extLst>
                  <a:ext uri="{0D108BD9-81ED-4DB2-BD59-A6C34878D82A}">
                    <a16:rowId xmlns:a16="http://schemas.microsoft.com/office/drawing/2014/main" val="339332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006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FA2C0-BEC1-7538-435C-6CFF64CE0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1028"/>
          </a:xfrm>
        </p:spPr>
        <p:txBody>
          <a:bodyPr/>
          <a:lstStyle/>
          <a:p>
            <a:r>
              <a:rPr lang="en-US" dirty="0"/>
              <a:t>MAP vs. MCMC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78EF-2188-2986-72C3-6A24F5D0A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51074"/>
            <a:ext cx="10442029" cy="498162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Both </a:t>
            </a:r>
            <a:r>
              <a:rPr lang="en-AU" b="1" dirty="0"/>
              <a:t>infer parameters based on observed data and prior beliefs.</a:t>
            </a:r>
            <a:br>
              <a:rPr lang="en-AU" b="1" dirty="0"/>
            </a:br>
            <a:endParaRPr lang="en-AU" b="1" dirty="0"/>
          </a:p>
          <a:p>
            <a:pPr lvl="1"/>
            <a:r>
              <a:rPr lang="en-US" u="sng" dirty="0"/>
              <a:t>MAP: Maximum a Posteriori estimation.</a:t>
            </a:r>
          </a:p>
          <a:p>
            <a:pPr lvl="2"/>
            <a:r>
              <a:rPr lang="en-US" dirty="0"/>
              <a:t>Goal: Find the single best set of parameters that maximize the posterior distribution.</a:t>
            </a:r>
          </a:p>
          <a:p>
            <a:pPr lvl="3"/>
            <a:r>
              <a:rPr lang="en-AU" dirty="0"/>
              <a:t>By </a:t>
            </a:r>
            <a:r>
              <a:rPr lang="en-AU" b="1" dirty="0"/>
              <a:t>optimizing</a:t>
            </a:r>
            <a:r>
              <a:rPr lang="en-AU" dirty="0"/>
              <a:t> the objective function (posterior likelihood) using gradient descent-based algorithm (L-BFGS).</a:t>
            </a:r>
          </a:p>
          <a:p>
            <a:pPr lvl="3"/>
            <a:r>
              <a:rPr lang="en-AU" dirty="0"/>
              <a:t>Maximization of posterior distribution (Optimization) </a:t>
            </a:r>
            <a:r>
              <a:rPr lang="en-AU" dirty="0">
                <a:sym typeface="Wingdings" pitchFamily="2" charset="2"/>
              </a:rPr>
              <a:t></a:t>
            </a:r>
            <a:r>
              <a:rPr lang="en-AU" dirty="0"/>
              <a:t> Most probable single set of parameters | Given the data and priors.</a:t>
            </a:r>
          </a:p>
          <a:p>
            <a:pPr lvl="2"/>
            <a:r>
              <a:rPr lang="en-AU" dirty="0"/>
              <a:t>Conveys a single point estimate: maximum posterior distribution </a:t>
            </a:r>
            <a:r>
              <a:rPr lang="en-AU" b="1" dirty="0"/>
              <a:t>(No uncertainty quantification)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Faster, less computationally expensive.</a:t>
            </a:r>
          </a:p>
          <a:p>
            <a:pPr lvl="2"/>
            <a:r>
              <a:rPr lang="en-AU" dirty="0"/>
              <a:t>In complex scenarios, it might miss multiple peaks in the posterior.</a:t>
            </a:r>
          </a:p>
          <a:p>
            <a:pPr lvl="2"/>
            <a:endParaRPr lang="en-AU" dirty="0"/>
          </a:p>
          <a:p>
            <a:pPr lvl="1"/>
            <a:r>
              <a:rPr lang="en-US" u="sng" dirty="0"/>
              <a:t>MCMC: Markov Chain Monte Carlo sampling.</a:t>
            </a:r>
            <a:endParaRPr lang="en-AU" u="sng" dirty="0"/>
          </a:p>
          <a:p>
            <a:pPr lvl="2"/>
            <a:r>
              <a:rPr lang="en-AU" dirty="0"/>
              <a:t>Goal: explore the full posterior distribution by drawing many samples from it.</a:t>
            </a:r>
          </a:p>
          <a:p>
            <a:pPr lvl="3"/>
            <a:r>
              <a:rPr lang="en-AU" dirty="0"/>
              <a:t>Sampling algorithms: NUTS, HMC </a:t>
            </a:r>
            <a:r>
              <a:rPr lang="en-AU" dirty="0">
                <a:sym typeface="Wingdings" pitchFamily="2" charset="2"/>
              </a:rPr>
              <a:t> smart random-walking.</a:t>
            </a:r>
            <a:endParaRPr lang="en-AU" dirty="0"/>
          </a:p>
          <a:p>
            <a:pPr lvl="2"/>
            <a:r>
              <a:rPr lang="en-AU" dirty="0"/>
              <a:t>Conveys a collection of samples representing the posterior </a:t>
            </a:r>
            <a:r>
              <a:rPr lang="en-AU" b="1" dirty="0"/>
              <a:t>(Parameter’s uncertainty quantified)</a:t>
            </a:r>
          </a:p>
          <a:p>
            <a:pPr lvl="2"/>
            <a:r>
              <a:rPr lang="en-AU" dirty="0"/>
              <a:t>It’s a stochastic simulation </a:t>
            </a:r>
            <a:r>
              <a:rPr lang="en-AU" dirty="0">
                <a:sym typeface="Wingdings" pitchFamily="2" charset="2"/>
              </a:rPr>
              <a:t> slower, computationally expensive.</a:t>
            </a:r>
            <a:endParaRPr lang="en-AU" dirty="0"/>
          </a:p>
          <a:p>
            <a:pPr lvl="2"/>
            <a:r>
              <a:rPr lang="en-AU" dirty="0"/>
              <a:t>Can capture multi-modality in the posterior.</a:t>
            </a:r>
          </a:p>
        </p:txBody>
      </p:sp>
    </p:spTree>
    <p:extLst>
      <p:ext uri="{BB962C8B-B14F-4D97-AF65-F5344CB8AC3E}">
        <p14:creationId xmlns:p14="http://schemas.microsoft.com/office/powerpoint/2010/main" val="34241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CC41F1-FD18-4A9C-8F85-2F1215F02B8D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C2396-3674-F333-DCC6-FC99921D1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F29DA-C1C8-596B-2535-BF023BC59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71145"/>
            <a:ext cx="4046607" cy="4532885"/>
          </a:xfrm>
        </p:spPr>
        <p:txBody>
          <a:bodyPr/>
          <a:lstStyle/>
          <a:p>
            <a:r>
              <a:rPr lang="en-US" dirty="0"/>
              <a:t>Posterior Distribution: The distribution of the parameter values after sampling, reflecting the uncertainty about each parameter.</a:t>
            </a:r>
          </a:p>
          <a:p>
            <a:r>
              <a:rPr lang="en-US" dirty="0"/>
              <a:t>Trace: The MCMC sampling chain for each parameter, tracking how the samples evolve over time. A good trace should have stationarity, indicating good mixing and convergence.</a:t>
            </a:r>
          </a:p>
          <a:p>
            <a:r>
              <a:rPr lang="en-US" dirty="0"/>
              <a:t>In this example there are 10 changepoints, which affect the slope over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A26D3-7FB8-991A-A72B-DC4A784B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E4344-4AC6-12B9-0153-91EB21E4646B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64B46-54A3-1005-026D-16CBA41A6C3B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A8A5D5-2E1C-D869-6094-4C6AC98012D8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F32724-0AE4-2370-54D2-0E103993CA53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40583B-12FC-0A92-76C3-1B0B5288B6E5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FC81DB-2E42-E668-F2DA-6E61B47ED765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</p:spTree>
    <p:extLst>
      <p:ext uri="{BB962C8B-B14F-4D97-AF65-F5344CB8AC3E}">
        <p14:creationId xmlns:p14="http://schemas.microsoft.com/office/powerpoint/2010/main" val="411449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D44D6-C5B8-0BDD-54E0-0024CE8CD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FB8532-47BB-58C5-FDB2-B3276E6D8B36}"/>
              </a:ext>
            </a:extLst>
          </p:cNvPr>
          <p:cNvSpPr/>
          <p:nvPr/>
        </p:nvSpPr>
        <p:spPr>
          <a:xfrm>
            <a:off x="5555848" y="1671145"/>
            <a:ext cx="6504972" cy="453288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86989-7AD2-A49D-F5B9-C7960810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en-US" dirty="0"/>
              <a:t>MCMC Process in Prophet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BC418-8096-8D83-46BD-E29413C39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16" y="2277061"/>
            <a:ext cx="5502643" cy="373081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DCBA8E-89C9-BCD7-AD40-0C4A33EA2C2D}"/>
              </a:ext>
            </a:extLst>
          </p:cNvPr>
          <p:cNvSpPr/>
          <p:nvPr/>
        </p:nvSpPr>
        <p:spPr>
          <a:xfrm>
            <a:off x="6319778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Posterior Distributions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91F64-AE05-9384-F21D-E752B70DD282}"/>
              </a:ext>
            </a:extLst>
          </p:cNvPr>
          <p:cNvSpPr/>
          <p:nvPr/>
        </p:nvSpPr>
        <p:spPr>
          <a:xfrm>
            <a:off x="9181207" y="1802605"/>
            <a:ext cx="2673752" cy="35309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Trace Plots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31BCBA-45D7-1CDE-D0E2-D986E2943FBB}"/>
              </a:ext>
            </a:extLst>
          </p:cNvPr>
          <p:cNvSpPr/>
          <p:nvPr/>
        </p:nvSpPr>
        <p:spPr>
          <a:xfrm rot="16200000">
            <a:off x="5509127" y="246872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Trend Slope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ADBA70-F1DF-2C6C-30FE-D75875EEFAB1}"/>
              </a:ext>
            </a:extLst>
          </p:cNvPr>
          <p:cNvSpPr/>
          <p:nvPr/>
        </p:nvSpPr>
        <p:spPr>
          <a:xfrm rot="16200000">
            <a:off x="5509127" y="3436403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FDF7AF-21EB-03EA-7247-715F5ADE43BD}"/>
              </a:ext>
            </a:extLst>
          </p:cNvPr>
          <p:cNvSpPr/>
          <p:nvPr/>
        </p:nvSpPr>
        <p:spPr>
          <a:xfrm rot="16200000">
            <a:off x="5509127" y="4404082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Magnitude of change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5274E1-6668-01FA-1C06-745606247706}"/>
              </a:ext>
            </a:extLst>
          </p:cNvPr>
          <p:cNvSpPr/>
          <p:nvPr/>
        </p:nvSpPr>
        <p:spPr>
          <a:xfrm rot="16200000">
            <a:off x="5509127" y="5371760"/>
            <a:ext cx="920360" cy="490735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Error term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E547BF-D219-0858-64A3-1DAAB3D228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44" r="10759"/>
          <a:stretch/>
        </p:blipFill>
        <p:spPr>
          <a:xfrm>
            <a:off x="809121" y="2072178"/>
            <a:ext cx="4559050" cy="373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1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9FCA-2547-3A2B-F4BB-45861D0B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All the Hyperparameters.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DC74B3-6731-D359-F32B-65002C4D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240653"/>
              </p:ext>
            </p:extLst>
          </p:nvPr>
        </p:nvGraphicFramePr>
        <p:xfrm>
          <a:off x="1371600" y="1638300"/>
          <a:ext cx="9601200" cy="4685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png">
            <a:extLst>
              <a:ext uri="{FF2B5EF4-FFF2-40B4-BE49-F238E27FC236}">
                <a16:creationId xmlns:a16="http://schemas.microsoft.com/office/drawing/2014/main" id="{79803B0B-013B-FB8F-94C9-30BBCDDE5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635" y="3981094"/>
            <a:ext cx="3514165" cy="23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80931D7-BEEE-F4EF-4610-1C78A9A9F9A3}"/>
              </a:ext>
            </a:extLst>
          </p:cNvPr>
          <p:cNvSpPr txBox="1">
            <a:spLocks/>
          </p:cNvSpPr>
          <p:nvPr/>
        </p:nvSpPr>
        <p:spPr>
          <a:xfrm>
            <a:off x="7458635" y="3719208"/>
            <a:ext cx="3514165" cy="2618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Using MCMC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0AFE92E-F36E-C20A-A945-4288D2BA2BCB}"/>
              </a:ext>
            </a:extLst>
          </p:cNvPr>
          <p:cNvSpPr/>
          <p:nvPr/>
        </p:nvSpPr>
        <p:spPr>
          <a:xfrm>
            <a:off x="10452847" y="5636178"/>
            <a:ext cx="1452282" cy="85164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For trend, </a:t>
            </a:r>
            <a:r>
              <a:rPr lang="en-US" sz="1050" dirty="0" err="1">
                <a:solidFill>
                  <a:schemeClr val="tx1"/>
                </a:solidFill>
              </a:rPr>
              <a:t>seasonalities</a:t>
            </a:r>
            <a:r>
              <a:rPr lang="en-US" sz="1050" dirty="0">
                <a:solidFill>
                  <a:schemeClr val="tx1"/>
                </a:solidFill>
              </a:rPr>
              <a:t>, regressors, holidays, forecast</a:t>
            </a:r>
          </a:p>
        </p:txBody>
      </p:sp>
    </p:spTree>
    <p:extLst>
      <p:ext uri="{BB962C8B-B14F-4D97-AF65-F5344CB8AC3E}">
        <p14:creationId xmlns:p14="http://schemas.microsoft.com/office/powerpoint/2010/main" val="3154653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42494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Initial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5" y="1637210"/>
            <a:ext cx="5163671" cy="4534989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model.preprocess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df</a:t>
            </a:r>
            <a:r>
              <a:rPr lang="en-AU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):</a:t>
            </a:r>
          </a:p>
          <a:p>
            <a:pPr marL="0" indent="0">
              <a:spcBef>
                <a:spcPts val="0"/>
              </a:spcBef>
              <a:buNone/>
            </a:pPr>
            <a:endParaRPr lang="en-AU" b="0" dirty="0">
              <a:solidFill>
                <a:srgbClr val="00000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'K’: number of variables' coefficients.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'S’: number of slope changes (at each changepoint)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'T’: Number of time series’ datetime 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'X':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Dataframe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of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TxK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(each time series datetime point x the variables’ coefficients as columns).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'cap': for logistic growth.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s_a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additive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s_m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multiplicative terms.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'sigmas': Coefficients'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prior_scales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(Hyperparameters)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't': time.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t_change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': value of t at changepoints.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'tau': changepoint </a:t>
            </a:r>
            <a:r>
              <a:rPr lang="en-AU" sz="18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prior_scale</a:t>
            </a: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 &gt;&gt; flexibility.</a:t>
            </a:r>
          </a:p>
          <a:p>
            <a:pPr>
              <a:spcBef>
                <a:spcPts val="0"/>
              </a:spcBef>
            </a:pPr>
            <a:r>
              <a:rPr lang="en-AU" sz="18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Franklin Gothic Book" panose="020B0503020102020204"/>
              </a:rPr>
              <a:t>’y’: standardized y values.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A109CA-98E6-1C66-9C5F-D1F6649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0118"/>
          <a:stretch/>
        </p:blipFill>
        <p:spPr>
          <a:xfrm>
            <a:off x="6281708" y="1637210"/>
            <a:ext cx="5699233" cy="4259711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4771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E04-5134-982F-B027-5668B5FB1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45143" cy="766800"/>
          </a:xfrm>
        </p:spPr>
        <p:txBody>
          <a:bodyPr>
            <a:normAutofit fontScale="90000"/>
          </a:bodyPr>
          <a:lstStyle/>
          <a:p>
            <a:r>
              <a:rPr lang="en-US" dirty="0"/>
              <a:t>Understanding the Python Model: </a:t>
            </a:r>
            <a:r>
              <a:rPr lang="en-US" sz="2700" dirty="0"/>
              <a:t>Fitted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B670B-0B80-7BB5-A472-5F110BB6A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954" y="1637211"/>
            <a:ext cx="4700789" cy="46300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Lp</a:t>
            </a:r>
            <a:r>
              <a:rPr lang="en-US" dirty="0"/>
              <a:t>__(Mx1): Log posterior density of the model parameters.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k (Mx1): Growth rate parameter / slope.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 (Mx1): Initial intercept / offset parameter: starting point of trend.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delta (</a:t>
            </a:r>
            <a:r>
              <a:rPr lang="en-US" dirty="0" err="1"/>
              <a:t>MxN</a:t>
            </a:r>
            <a:r>
              <a:rPr lang="en-US" dirty="0"/>
              <a:t>): Slope change at each changepoint.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sigma_obs</a:t>
            </a:r>
            <a:r>
              <a:rPr lang="en-US" dirty="0"/>
              <a:t> (Mx1): Standard deviation of the observations.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beta (</a:t>
            </a:r>
            <a:r>
              <a:rPr lang="en-US" dirty="0" err="1"/>
              <a:t>MxK</a:t>
            </a:r>
            <a:r>
              <a:rPr lang="en-US" dirty="0"/>
              <a:t>): Coefficients for </a:t>
            </a:r>
            <a:r>
              <a:rPr lang="en-US" dirty="0" err="1"/>
              <a:t>seasonalities</a:t>
            </a:r>
            <a:r>
              <a:rPr lang="en-US" dirty="0"/>
              <a:t>, holidays, regressors.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trend (</a:t>
            </a:r>
            <a:r>
              <a:rPr lang="en-US" dirty="0" err="1"/>
              <a:t>MxT</a:t>
            </a:r>
            <a:r>
              <a:rPr lang="en-US" dirty="0"/>
              <a:t>): Estimated trend at each datetime.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Where: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M: number of posterior samples.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N: number of changepoints.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K: number of coefficients (</a:t>
            </a:r>
            <a:r>
              <a:rPr lang="en-US" dirty="0" err="1"/>
              <a:t>seasonalities</a:t>
            </a:r>
            <a:r>
              <a:rPr lang="en-US" dirty="0"/>
              <a:t>, holidays, regressors).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Char char="-"/>
            </a:pPr>
            <a:r>
              <a:rPr lang="en-US" dirty="0"/>
              <a:t>T: number of timestamps in the time series.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422281-0493-C2FD-6AC3-4B076A4A5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52600"/>
            <a:ext cx="5183746" cy="5111303"/>
          </a:xfrm>
          <a:prstGeom prst="rect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4453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/>
              <a:t>Training Prophet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2377"/>
            <a:ext cx="10376704" cy="4844722"/>
          </a:xfrm>
        </p:spPr>
        <p:txBody>
          <a:bodyPr/>
          <a:lstStyle/>
          <a:p>
            <a:pPr marL="0" indent="0">
              <a:buNone/>
            </a:pPr>
            <a:r>
              <a:rPr lang="en-AU" sz="1900" dirty="0">
                <a:solidFill>
                  <a:srgbClr val="0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f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rom </a:t>
            </a:r>
            <a:r>
              <a:rPr lang="en-AU" sz="190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prophet.diagnostics</a:t>
            </a:r>
            <a:r>
              <a:rPr lang="en-AU" sz="19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import …</a:t>
            </a:r>
          </a:p>
          <a:p>
            <a:r>
              <a:rPr lang="en-US" dirty="0" err="1"/>
              <a:t>cross_validation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Evaluates model performance by simulating how well the model will perform on future data (Model isn't exposed to future data when being fitted).</a:t>
            </a:r>
          </a:p>
          <a:p>
            <a:pPr lvl="1"/>
            <a:r>
              <a:rPr lang="en-US" dirty="0"/>
              <a:t>Splits the data into training and testing sets based on defined periods, helping assess how the model behaves with rolling forecasts.</a:t>
            </a:r>
          </a:p>
          <a:p>
            <a:pPr lvl="1"/>
            <a:r>
              <a:rPr lang="en-US" dirty="0"/>
              <a:t>Thoughts: </a:t>
            </a:r>
          </a:p>
          <a:p>
            <a:pPr lvl="2"/>
            <a:r>
              <a:rPr lang="en-US" dirty="0"/>
              <a:t>Validation Horizons need to be longer than longest seasonality.</a:t>
            </a:r>
          </a:p>
          <a:p>
            <a:pPr lvl="2"/>
            <a:r>
              <a:rPr lang="en-AU" dirty="0"/>
              <a:t>As a heuristic, for a forecast horizon H, we generally make a simulated forecast every H/2 periods.</a:t>
            </a:r>
          </a:p>
          <a:p>
            <a:r>
              <a:rPr lang="en-AU" dirty="0" err="1"/>
              <a:t>performance_metrics</a:t>
            </a:r>
            <a:r>
              <a:rPr lang="en-AU" dirty="0"/>
              <a:t>:</a:t>
            </a:r>
          </a:p>
          <a:p>
            <a:pPr lvl="1"/>
            <a:r>
              <a:rPr lang="en-AU" dirty="0"/>
              <a:t>Generates forecasting metrics: MAPE, MAE, RMSE</a:t>
            </a:r>
          </a:p>
        </p:txBody>
      </p:sp>
    </p:spTree>
    <p:extLst>
      <p:ext uri="{BB962C8B-B14F-4D97-AF65-F5344CB8AC3E}">
        <p14:creationId xmlns:p14="http://schemas.microsoft.com/office/powerpoint/2010/main" val="112672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E027-E7EC-6058-CE39-47AB907C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1411"/>
          </a:xfrm>
        </p:spPr>
        <p:txBody>
          <a:bodyPr/>
          <a:lstStyle/>
          <a:p>
            <a:r>
              <a:rPr lang="en-US" dirty="0" err="1"/>
              <a:t>HyperOpt</a:t>
            </a:r>
            <a:r>
              <a:rPr lang="en-US" dirty="0"/>
              <a:t>: </a:t>
            </a:r>
            <a:r>
              <a:rPr lang="en-US" sz="2400" dirty="0" err="1"/>
              <a:t>Hyperparamter</a:t>
            </a:r>
            <a:r>
              <a:rPr lang="en-US" sz="2400" dirty="0"/>
              <a:t> tuning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75B646-EEC3-7014-B2D2-E72203F1A382}"/>
              </a:ext>
            </a:extLst>
          </p:cNvPr>
          <p:cNvSpPr txBox="1">
            <a:spLocks/>
          </p:cNvSpPr>
          <p:nvPr/>
        </p:nvSpPr>
        <p:spPr>
          <a:xfrm>
            <a:off x="1371600" y="1637211"/>
            <a:ext cx="9601200" cy="463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solidFill>
                  <a:schemeClr val="tx1"/>
                </a:solidFill>
              </a:rPr>
              <a:t>We are using </a:t>
            </a:r>
            <a:r>
              <a:rPr lang="en-GB" sz="2000" dirty="0" err="1">
                <a:solidFill>
                  <a:schemeClr val="tx1"/>
                </a:solidFill>
              </a:rPr>
              <a:t>HyperOpt</a:t>
            </a:r>
            <a:r>
              <a:rPr lang="en-GB" sz="2000" dirty="0">
                <a:solidFill>
                  <a:schemeClr val="tx1"/>
                </a:solidFill>
              </a:rPr>
              <a:t> to tune the hyperparameters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  <a:hlinkClick r:id="rId2"/>
              </a:rPr>
              <a:t>https://github.com/hyperopt/hyperopt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  <a:p>
            <a:pPr lvl="1" algn="just"/>
            <a:r>
              <a:rPr lang="en-GB" sz="2000" dirty="0">
                <a:solidFill>
                  <a:schemeClr val="tx1"/>
                </a:solidFill>
              </a:rPr>
              <a:t>The algorithm we are using is TPE (Tree-based </a:t>
            </a:r>
            <a:r>
              <a:rPr lang="en-GB" sz="2000" dirty="0" err="1">
                <a:solidFill>
                  <a:schemeClr val="tx1"/>
                </a:solidFill>
              </a:rPr>
              <a:t>Parzen</a:t>
            </a:r>
            <a:r>
              <a:rPr lang="en-GB" sz="2000" dirty="0">
                <a:solidFill>
                  <a:schemeClr val="tx1"/>
                </a:solidFill>
              </a:rPr>
              <a:t> Estimators)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Sequential Model-Based Optimization (SMBO) that handles complex hyperparameter relationships via a tree structure.</a:t>
            </a:r>
          </a:p>
          <a:p>
            <a:pPr lvl="2" algn="just"/>
            <a:r>
              <a:rPr lang="en-GB" sz="2000" dirty="0">
                <a:solidFill>
                  <a:schemeClr val="tx1"/>
                </a:solidFill>
              </a:rPr>
              <a:t>More details: </a:t>
            </a:r>
            <a:r>
              <a:rPr lang="en-GB" sz="2000" dirty="0">
                <a:solidFill>
                  <a:schemeClr val="tx1"/>
                </a:solidFill>
                <a:hlinkClick r:id="rId3"/>
              </a:rPr>
              <a:t>https://towardsdatascience.com/hyperopt-demystified-3e14006eb6fa</a:t>
            </a:r>
            <a:endParaRPr lang="en-GB" sz="2000" dirty="0">
              <a:solidFill>
                <a:schemeClr val="tx1"/>
              </a:solidFill>
            </a:endParaRPr>
          </a:p>
          <a:p>
            <a:pPr algn="just"/>
            <a:r>
              <a:rPr lang="en-GB" sz="2000" dirty="0">
                <a:solidFill>
                  <a:schemeClr val="tx1"/>
                </a:solidFill>
              </a:rPr>
              <a:t>TPE is a sequential algorithm that leverages Bayesian updating and follows the below sequence.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Train a model with several sets of randomly-selected hyperparameters, returning objective function values.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Split our observed objective function values into “good” and “bad” groups, according to some threshold gamma (</a:t>
            </a:r>
            <a:r>
              <a:rPr lang="en-GB" sz="2000" dirty="0" err="1">
                <a:solidFill>
                  <a:schemeClr val="tx1"/>
                </a:solidFill>
              </a:rPr>
              <a:t>γ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Calculate the “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” score, which is just P(</a:t>
            </a:r>
            <a:r>
              <a:rPr lang="en-GB" sz="2000" dirty="0" err="1">
                <a:solidFill>
                  <a:schemeClr val="tx1"/>
                </a:solidFill>
              </a:rPr>
              <a:t>x|good</a:t>
            </a:r>
            <a:r>
              <a:rPr lang="en-GB" sz="2000" dirty="0">
                <a:solidFill>
                  <a:schemeClr val="tx1"/>
                </a:solidFill>
              </a:rPr>
              <a:t>) / P(</a:t>
            </a:r>
            <a:r>
              <a:rPr lang="en-GB" sz="2000" dirty="0" err="1">
                <a:solidFill>
                  <a:schemeClr val="tx1"/>
                </a:solidFill>
              </a:rPr>
              <a:t>x|bad</a:t>
            </a:r>
            <a:r>
              <a:rPr lang="en-GB" sz="2000" dirty="0">
                <a:solidFill>
                  <a:schemeClr val="tx1"/>
                </a:solidFill>
              </a:rPr>
              <a:t>).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Determine the hyperparameters that maximize </a:t>
            </a:r>
            <a:r>
              <a:rPr lang="en-GB" sz="2000" dirty="0" err="1">
                <a:solidFill>
                  <a:schemeClr val="tx1"/>
                </a:solidFill>
              </a:rPr>
              <a:t>promisingness</a:t>
            </a:r>
            <a:r>
              <a:rPr lang="en-GB" sz="2000" dirty="0">
                <a:solidFill>
                  <a:schemeClr val="tx1"/>
                </a:solidFill>
              </a:rPr>
              <a:t> via mixture models.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Fit our model using the hyperparameters from step 4.</a:t>
            </a:r>
          </a:p>
          <a:p>
            <a:pPr marL="1066785" lvl="1" indent="-457200" algn="just">
              <a:buFont typeface="+mj-lt"/>
              <a:buAutoNum type="arabicPeriod"/>
            </a:pPr>
            <a:r>
              <a:rPr lang="en-GB" sz="2000" dirty="0">
                <a:solidFill>
                  <a:schemeClr val="tx1"/>
                </a:solidFill>
              </a:rPr>
              <a:t>Repeat steps 2–5 until a stopping criteria.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B27C90ED-3209-1679-F4B9-0CC1CEAD7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056" y="216706"/>
            <a:ext cx="785753" cy="951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78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01D5-C0D8-F13D-B37B-817471CA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12346"/>
            <a:ext cx="9601200" cy="749461"/>
          </a:xfrm>
        </p:spPr>
        <p:txBody>
          <a:bodyPr/>
          <a:lstStyle/>
          <a:p>
            <a:r>
              <a:rPr lang="en-US" dirty="0"/>
              <a:t>Graph of the steps taken by Prophet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0F6A49-ECC6-8DC0-B8A6-7D5BFDA14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856619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5F756B0A-7096-EC2D-2CC0-F0FFECB457E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79A281D-449B-90FC-EFAF-9359993334BB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ADDF6DF6-B396-CFBF-493A-ACD58D3441AE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A8DCFCC-2887-5EE1-5CF8-5972E92C52D9}"/>
              </a:ext>
            </a:extLst>
          </p:cNvPr>
          <p:cNvSpPr/>
          <p:nvPr/>
        </p:nvSpPr>
        <p:spPr>
          <a:xfrm>
            <a:off x="962628" y="4544512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07EAFC3B-82D0-0E27-CB11-F061A3D4F4E7}"/>
              </a:ext>
            </a:extLst>
          </p:cNvPr>
          <p:cNvSpPr/>
          <p:nvPr/>
        </p:nvSpPr>
        <p:spPr>
          <a:xfrm>
            <a:off x="246927" y="2591285"/>
            <a:ext cx="2824222" cy="1823012"/>
          </a:xfrm>
          <a:prstGeom prst="wedgeRectCallout">
            <a:avLst>
              <a:gd name="adj1" fmla="val 57620"/>
              <a:gd name="adj2" fmla="val 2089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pic>
        <p:nvPicPr>
          <p:cNvPr id="11" name="Picture 10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D9687CBE-8D54-3B9D-A100-265F6E5E38F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2A9B4F6-9649-37D6-4333-821D0F9B72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6267D23-598A-BC30-98B7-ACDC4ABDBA7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981" y="259128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2D0AF89-9794-B8EE-5A04-CEB99B4E4C0B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82" y="4544512"/>
            <a:ext cx="759168" cy="216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47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96E1D-5F37-7635-CD01-BCAEA2A90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17E4632-6874-A84B-AE1E-250D7FB5CAD1}"/>
              </a:ext>
            </a:extLst>
          </p:cNvPr>
          <p:cNvSpPr/>
          <p:nvPr/>
        </p:nvSpPr>
        <p:spPr>
          <a:xfrm>
            <a:off x="5185459" y="3113592"/>
            <a:ext cx="2028462" cy="202846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Hyper- parameters’ Optimization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838FD42-7076-9326-62E8-F130D16E65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579688"/>
              </p:ext>
            </p:extLst>
          </p:nvPr>
        </p:nvGraphicFramePr>
        <p:xfrm>
          <a:off x="732099" y="1728967"/>
          <a:ext cx="10880201" cy="4560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50181F2-2004-6451-6096-24FE867F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12346"/>
            <a:ext cx="10041039" cy="749461"/>
          </a:xfrm>
        </p:spPr>
        <p:txBody>
          <a:bodyPr>
            <a:normAutofit/>
          </a:bodyPr>
          <a:lstStyle/>
          <a:p>
            <a:r>
              <a:rPr lang="en-US" dirty="0"/>
              <a:t>Graph of the steps taken by Prophet </a:t>
            </a:r>
            <a:r>
              <a:rPr lang="en-US" sz="2700" dirty="0"/>
              <a:t>+ HP...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1497923-6569-162A-8059-2F88BA0425C6}"/>
              </a:ext>
            </a:extLst>
          </p:cNvPr>
          <p:cNvSpPr/>
          <p:nvPr/>
        </p:nvSpPr>
        <p:spPr>
          <a:xfrm>
            <a:off x="9120851" y="1265977"/>
            <a:ext cx="2824222" cy="1469985"/>
          </a:xfrm>
          <a:prstGeom prst="wedgeRectCallout">
            <a:avLst>
              <a:gd name="adj1" fmla="val -117790"/>
              <a:gd name="adj2" fmla="val 593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 = </a:t>
            </a:r>
            <a:r>
              <a:rPr lang="en-US" sz="1400" i="1" u="sng" dirty="0" err="1">
                <a:solidFill>
                  <a:schemeClr val="tx1"/>
                </a:solidFill>
              </a:rPr>
              <a:t>pd.DataFrame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Time-series.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Regressors (Past and future) – weather, demographics, economics.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Tailored holidays.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759CD1DE-6BDD-3113-96F1-D8729E40B5BE}"/>
              </a:ext>
            </a:extLst>
          </p:cNvPr>
          <p:cNvSpPr/>
          <p:nvPr/>
        </p:nvSpPr>
        <p:spPr>
          <a:xfrm>
            <a:off x="9120851" y="2921161"/>
            <a:ext cx="2824222" cy="1823013"/>
          </a:xfrm>
          <a:prstGeom prst="wedgeRectCallout">
            <a:avLst>
              <a:gd name="adj1" fmla="val -57693"/>
              <a:gd name="adj2" fmla="val 15641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 = Prophet()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m.add_seasonality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m.add_regressor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Define nature of forecast (linear/logistic, additive, multiplicative, priors,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Specify main hyperparameters.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Optimization: MCMC, MAP.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8A98ED6-A11F-EC5B-787B-6219E16A6ED4}"/>
              </a:ext>
            </a:extLst>
          </p:cNvPr>
          <p:cNvSpPr/>
          <p:nvPr/>
        </p:nvSpPr>
        <p:spPr>
          <a:xfrm>
            <a:off x="9120851" y="4975669"/>
            <a:ext cx="2824222" cy="1469985"/>
          </a:xfrm>
          <a:prstGeom prst="wedgeRectCallout">
            <a:avLst>
              <a:gd name="adj1" fmla="val -73528"/>
              <a:gd name="adj2" fmla="val 7509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m.fit</a:t>
            </a:r>
            <a:r>
              <a:rPr lang="en-US" sz="1400" i="1" u="sng" dirty="0">
                <a:solidFill>
                  <a:schemeClr val="tx1"/>
                </a:solidFill>
              </a:rPr>
              <a:t>(</a:t>
            </a:r>
            <a:r>
              <a:rPr lang="en-US" sz="1400" i="1" u="sng" dirty="0" err="1">
                <a:solidFill>
                  <a:schemeClr val="tx1"/>
                </a:solidFill>
              </a:rPr>
              <a:t>df</a:t>
            </a:r>
            <a:r>
              <a:rPr lang="en-US" sz="1400" i="1" u="sng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MCMC/MAP: Bayesian Inference | Optimization | Sampling (w/ regularization).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Output: Model with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parameters’ coefficients, etc.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4B0A9BF-7D78-7754-44BC-8BE761DDE88A}"/>
              </a:ext>
            </a:extLst>
          </p:cNvPr>
          <p:cNvSpPr/>
          <p:nvPr/>
        </p:nvSpPr>
        <p:spPr>
          <a:xfrm>
            <a:off x="927904" y="5142053"/>
            <a:ext cx="2824222" cy="1610330"/>
          </a:xfrm>
          <a:prstGeom prst="wedgeRectCallout">
            <a:avLst>
              <a:gd name="adj1" fmla="val 58030"/>
              <a:gd name="adj2" fmla="val 13276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cross_validation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r>
              <a:rPr lang="en-US" sz="1400" i="1" u="sng" dirty="0" err="1">
                <a:solidFill>
                  <a:schemeClr val="tx1"/>
                </a:solidFill>
              </a:rPr>
              <a:t>performance_metrics</a:t>
            </a:r>
            <a:r>
              <a:rPr lang="en-US" sz="1400" i="1" u="sng" dirty="0">
                <a:solidFill>
                  <a:schemeClr val="tx1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Forecasts cross validation (initial, period, horizon).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Score: MAPE, RMSE,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Iterative historic forecast testing.</a:t>
            </a:r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A195A74-F84C-84A1-95F5-FF429AB20C22}"/>
              </a:ext>
            </a:extLst>
          </p:cNvPr>
          <p:cNvSpPr/>
          <p:nvPr/>
        </p:nvSpPr>
        <p:spPr>
          <a:xfrm>
            <a:off x="232460" y="3494109"/>
            <a:ext cx="2824222" cy="1481560"/>
          </a:xfrm>
          <a:prstGeom prst="wedgeRectCallout">
            <a:avLst>
              <a:gd name="adj1" fmla="val 62128"/>
              <a:gd name="adj2" fmla="val 214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u="sng" dirty="0">
                <a:solidFill>
                  <a:schemeClr val="tx1"/>
                </a:solidFill>
              </a:rPr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Including all parameters from the best fitted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When forecasting: Uncertainty samples for forecast’s intervals.</a:t>
            </a:r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BA6F9FA2-0BDC-6CE8-BEB4-A5D384B72952}"/>
              </a:ext>
            </a:extLst>
          </p:cNvPr>
          <p:cNvSpPr/>
          <p:nvPr/>
        </p:nvSpPr>
        <p:spPr>
          <a:xfrm>
            <a:off x="732099" y="1265977"/>
            <a:ext cx="2824222" cy="1823012"/>
          </a:xfrm>
          <a:prstGeom prst="wedgeRectCallout">
            <a:avLst>
              <a:gd name="adj1" fmla="val 125653"/>
              <a:gd name="adj2" fmla="val 59625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i="1" u="sng" dirty="0" err="1">
                <a:solidFill>
                  <a:schemeClr val="tx1"/>
                </a:solidFill>
              </a:rPr>
              <a:t>Hyperopt</a:t>
            </a:r>
            <a:endParaRPr lang="en-US" sz="1400" i="1" u="sng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Tree-based </a:t>
            </a:r>
            <a:r>
              <a:rPr lang="en-US" sz="1400" dirty="0" err="1">
                <a:solidFill>
                  <a:schemeClr val="tx1"/>
                </a:solidFill>
              </a:rPr>
              <a:t>Parzen</a:t>
            </a:r>
            <a:r>
              <a:rPr lang="en-US" sz="1400" dirty="0">
                <a:solidFill>
                  <a:schemeClr val="tx1"/>
                </a:solidFill>
              </a:rPr>
              <a:t> Estimators.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Search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Max </a:t>
            </a:r>
            <a:r>
              <a:rPr lang="en-US" sz="1400" dirty="0" err="1">
                <a:solidFill>
                  <a:schemeClr val="tx1"/>
                </a:solidFill>
              </a:rPr>
              <a:t>iterartions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Tree-based probabilistic optimization.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3209C054-78D8-C5A7-3FA0-466935E3C7C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00" y="1265977"/>
            <a:ext cx="458321" cy="55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407DEA-B2DC-DB49-0355-CCC68A2D5BC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2921215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BD94076-0521-B1C3-D1C2-10A63AD11E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905" y="4980850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E04A4B2-9771-AC8F-B248-50F97DE7282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958" y="5142053"/>
            <a:ext cx="759168" cy="216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682F54C-BF7C-1215-5C71-3645C1619F0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14" y="3494109"/>
            <a:ext cx="759168" cy="2169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D398EC46-CB33-1C7D-3549-9983B99FE9EE}"/>
              </a:ext>
            </a:extLst>
          </p:cNvPr>
          <p:cNvSpPr/>
          <p:nvPr/>
        </p:nvSpPr>
        <p:spPr>
          <a:xfrm>
            <a:off x="170727" y="2539560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1803F4B-4243-F16F-100B-FF838512B957}"/>
              </a:ext>
            </a:extLst>
          </p:cNvPr>
          <p:cNvSpPr/>
          <p:nvPr/>
        </p:nvSpPr>
        <p:spPr>
          <a:xfrm>
            <a:off x="290331" y="6183591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9AE01EF-A441-6766-28DE-4A2E318A9AAB}"/>
              </a:ext>
            </a:extLst>
          </p:cNvPr>
          <p:cNvSpPr/>
          <p:nvPr/>
        </p:nvSpPr>
        <p:spPr>
          <a:xfrm>
            <a:off x="-303836" y="4153768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0FDF18-39B9-E2CE-A27F-E06516617506}"/>
              </a:ext>
            </a:extLst>
          </p:cNvPr>
          <p:cNvSpPr/>
          <p:nvPr/>
        </p:nvSpPr>
        <p:spPr>
          <a:xfrm>
            <a:off x="8603879" y="5286683"/>
            <a:ext cx="883536" cy="583077"/>
          </a:xfrm>
          <a:prstGeom prst="rightArrow">
            <a:avLst/>
          </a:prstGeom>
          <a:solidFill>
            <a:srgbClr val="CE0A04"/>
          </a:solidFill>
          <a:ln>
            <a:solidFill>
              <a:srgbClr val="CE0A04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577FF-0720-4C24-D8CE-2222E716D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Prophet?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i="1" dirty="0">
                <a:solidFill>
                  <a:schemeClr val="tx1"/>
                </a:solidFill>
              </a:rPr>
              <a:t>in Power Demand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D0502-993D-ABB6-6716-83FAD6CFE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3161"/>
            <a:ext cx="9601200" cy="4294239"/>
          </a:xfrm>
        </p:spPr>
        <p:txBody>
          <a:bodyPr anchor="t"/>
          <a:lstStyle/>
          <a:p>
            <a:r>
              <a:rPr lang="en-US" dirty="0"/>
              <a:t>Curve fitting problem.</a:t>
            </a:r>
          </a:p>
          <a:p>
            <a:r>
              <a:rPr lang="en-US" dirty="0"/>
              <a:t>Open-box: Clear input components, parameters, outputs, and optimization algorithms. Not neural networks (i.e., not explainable).</a:t>
            </a:r>
          </a:p>
          <a:p>
            <a:pPr lvl="1"/>
            <a:r>
              <a:rPr lang="en-US" sz="1800" dirty="0"/>
              <a:t>Trend, Daily/Weekly/Yearly Seasonality, Holidays, External regressors...</a:t>
            </a:r>
          </a:p>
          <a:p>
            <a:pPr lvl="1"/>
            <a:r>
              <a:rPr lang="en-US" sz="1800" dirty="0"/>
              <a:t>Weights, values of components are part of the output.</a:t>
            </a:r>
          </a:p>
          <a:p>
            <a:r>
              <a:rPr lang="en-US" dirty="0"/>
              <a:t>Uses “non-linear” algorithms for seasonality– but can be optimized as a linear model (Fourier Series).</a:t>
            </a:r>
          </a:p>
          <a:p>
            <a:r>
              <a:rPr lang="en-US" dirty="0"/>
              <a:t>Bayesian statistics to harness prior-knowledge: residuals ~ normal distribution.</a:t>
            </a:r>
          </a:p>
          <a:p>
            <a:r>
              <a:rPr lang="en-US" dirty="0"/>
              <a:t>Robustness to missing data and outliers:</a:t>
            </a:r>
          </a:p>
          <a:p>
            <a:pPr lvl="1"/>
            <a:r>
              <a:rPr lang="en-US" sz="1800" dirty="0"/>
              <a:t>Data missing handling + Fitting downweighs outliers + L1 loss function &gt; minimizes absolute deviations, not squared + Bayesian inference by sampling.</a:t>
            </a:r>
          </a:p>
        </p:txBody>
      </p:sp>
    </p:spTree>
    <p:extLst>
      <p:ext uri="{BB962C8B-B14F-4D97-AF65-F5344CB8AC3E}">
        <p14:creationId xmlns:p14="http://schemas.microsoft.com/office/powerpoint/2010/main" val="94453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8D0-129A-FB51-D587-1F576642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>
            <a:normAutofit/>
          </a:bodyPr>
          <a:lstStyle/>
          <a:p>
            <a:r>
              <a:rPr lang="en-US" dirty="0"/>
              <a:t>Prophet drawbacks</a:t>
            </a:r>
            <a:r>
              <a:rPr lang="en-US" sz="2700" dirty="0"/>
              <a:t> in long-term forecasting…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04D7D-AB73-F552-0922-F3000EA38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02377"/>
            <a:ext cx="10365129" cy="45698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Overcoming linearity:</a:t>
            </a:r>
          </a:p>
          <a:p>
            <a:pPr lvl="1"/>
            <a:r>
              <a:rPr lang="en-US" dirty="0"/>
              <a:t>Seasonality is inherently non-linear: Fourier Series.</a:t>
            </a:r>
          </a:p>
          <a:p>
            <a:pPr lvl="1"/>
            <a:r>
              <a:rPr lang="en-US" dirty="0"/>
              <a:t>Regressors are linear, we need to make them depict non-linearities</a:t>
            </a:r>
          </a:p>
          <a:p>
            <a:pPr lvl="2"/>
            <a:r>
              <a:rPr lang="en-US" dirty="0"/>
              <a:t>Temperature, HDD, CDD.</a:t>
            </a:r>
          </a:p>
          <a:p>
            <a:pPr lvl="2"/>
            <a:r>
              <a:rPr lang="en-US" dirty="0"/>
              <a:t>x^2 // x^-2 // log(x) // etc.</a:t>
            </a:r>
          </a:p>
          <a:p>
            <a:r>
              <a:rPr lang="en-US" dirty="0"/>
              <a:t>Too simple hyperparameters optimization:</a:t>
            </a:r>
          </a:p>
          <a:p>
            <a:pPr lvl="1"/>
            <a:r>
              <a:rPr lang="en-US" dirty="0"/>
              <a:t>Integrate </a:t>
            </a:r>
            <a:r>
              <a:rPr lang="en-US" dirty="0" err="1"/>
              <a:t>HyperOpt</a:t>
            </a:r>
            <a:r>
              <a:rPr lang="en-US" dirty="0"/>
              <a:t> into the pipeline.</a:t>
            </a:r>
          </a:p>
          <a:p>
            <a:r>
              <a:rPr lang="en-US" dirty="0"/>
              <a:t>Holidays not considering DOW.</a:t>
            </a:r>
          </a:p>
          <a:p>
            <a:pPr lvl="1"/>
            <a:r>
              <a:rPr lang="en-US" dirty="0"/>
              <a:t>Tailored DOW-sensitive parameters.</a:t>
            </a:r>
          </a:p>
          <a:p>
            <a:r>
              <a:rPr lang="en-US" dirty="0"/>
              <a:t>Daily/Weekly Seasonality change through year (Mostly Sat, Sun in GB):</a:t>
            </a:r>
          </a:p>
          <a:p>
            <a:pPr lvl="1"/>
            <a:r>
              <a:rPr lang="en-US" dirty="0"/>
              <a:t>Year-long distributed regressors.</a:t>
            </a:r>
          </a:p>
          <a:p>
            <a:r>
              <a:rPr lang="en-US" dirty="0"/>
              <a:t>Regressors are standardized around the mean.</a:t>
            </a:r>
          </a:p>
          <a:p>
            <a:pPr lvl="1"/>
            <a:r>
              <a:rPr lang="en-US" dirty="0"/>
              <a:t>Place regressors’ weight depending on its value rather than its deviation from their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EC34B-E3F9-E255-6893-3635CFCB7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18" y="3057051"/>
            <a:ext cx="5486399" cy="1356637"/>
          </a:xfrm>
          <a:prstGeom prst="rect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2BC0C3-E465-C3EE-77CD-4495BBF13F0B}"/>
              </a:ext>
            </a:extLst>
          </p:cNvPr>
          <p:cNvCxnSpPr>
            <a:cxnSpLocks/>
          </p:cNvCxnSpPr>
          <p:nvPr/>
        </p:nvCxnSpPr>
        <p:spPr>
          <a:xfrm flipV="1">
            <a:off x="10382491" y="4413688"/>
            <a:ext cx="0" cy="1281056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375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EA208-04A6-6195-E21B-921E411A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18546-1352-24C3-BB12-05B936F245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3397004"/>
          </a:xfrm>
        </p:spPr>
        <p:txBody>
          <a:bodyPr anchor="ctr"/>
          <a:lstStyle/>
          <a:p>
            <a:r>
              <a:rPr lang="en-US" dirty="0"/>
              <a:t>GB forecast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2CD0CF6-559C-F192-A5FA-F4078DA93E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5E31ECD5-8D46-8258-75E6-1ECB923CB4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642" y="4956714"/>
            <a:ext cx="616116" cy="746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747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63E3-8690-48C4-13E7-36C63609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2494"/>
          </a:xfrm>
        </p:spPr>
        <p:txBody>
          <a:bodyPr/>
          <a:lstStyle/>
          <a:p>
            <a:r>
              <a:rPr lang="en-US" dirty="0"/>
              <a:t>TO SHOW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(TO DO)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E2527-4698-3F6C-3520-62B1D241B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86429"/>
            <a:ext cx="9601200" cy="4280971"/>
          </a:xfrm>
        </p:spPr>
        <p:txBody>
          <a:bodyPr/>
          <a:lstStyle/>
          <a:p>
            <a:r>
              <a:rPr lang="en-US" dirty="0"/>
              <a:t>Error plots by variables (by DOW, by temperature).</a:t>
            </a:r>
          </a:p>
          <a:p>
            <a:r>
              <a:rPr lang="en-US" dirty="0"/>
              <a:t>Explaining what each variable means.</a:t>
            </a:r>
          </a:p>
          <a:p>
            <a:r>
              <a:rPr lang="en-US" dirty="0"/>
              <a:t>Explaining what the trend means under the inputted variables.</a:t>
            </a:r>
          </a:p>
          <a:p>
            <a:r>
              <a:rPr lang="en-US" dirty="0"/>
              <a:t>Why using a granular (Daily or Hourly) and Monthly models separately makes sense.</a:t>
            </a:r>
          </a:p>
          <a:p>
            <a:pPr lvl="1"/>
            <a:r>
              <a:rPr lang="en-US" dirty="0"/>
              <a:t>Utilize the most granular, reliable and important variables (example: GDP &gt; monthly).</a:t>
            </a:r>
          </a:p>
          <a:p>
            <a:pPr lvl="1"/>
            <a:r>
              <a:rPr lang="en-US" dirty="0"/>
              <a:t>Noise creation.</a:t>
            </a:r>
          </a:p>
          <a:p>
            <a:r>
              <a:rPr lang="en-US" dirty="0"/>
              <a:t>Notebooks?</a:t>
            </a:r>
          </a:p>
        </p:txBody>
      </p:sp>
    </p:spTree>
    <p:extLst>
      <p:ext uri="{BB962C8B-B14F-4D97-AF65-F5344CB8AC3E}">
        <p14:creationId xmlns:p14="http://schemas.microsoft.com/office/powerpoint/2010/main" val="2327982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3BB543-3135-F27C-9B37-B320F270A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87188"/>
            <a:ext cx="9601200" cy="742950"/>
          </a:xfrm>
        </p:spPr>
        <p:txBody>
          <a:bodyPr>
            <a:normAutofit/>
          </a:bodyPr>
          <a:lstStyle/>
          <a:p>
            <a:r>
              <a:rPr lang="en-GB" dirty="0"/>
              <a:t>Some GB demand insights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D133DA-9A25-B931-78C7-730E5881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GB" dirty="0"/>
              <a:t>The north of the country has a higher heating demand [%] than the south during winter. However, its demand varies less with colder temperatures (2015-2023 data).</a:t>
            </a:r>
          </a:p>
          <a:p>
            <a:pPr lvl="1"/>
            <a:r>
              <a:rPr lang="en-GB" b="1" u="sng" dirty="0"/>
              <a:t>Domestic:</a:t>
            </a:r>
            <a:r>
              <a:rPr lang="en-GB" dirty="0"/>
              <a:t> There is higher potential to shift winter demand down South apparently. There isn’t more "electric heating" down South to explain the higher regressors’ magnitude during cold temperatures.</a:t>
            </a:r>
          </a:p>
          <a:p>
            <a:pPr lvl="1"/>
            <a:r>
              <a:rPr lang="en-GB" sz="2000" b="1" u="sng" dirty="0"/>
              <a:t>Non-Domestic: </a:t>
            </a:r>
            <a:r>
              <a:rPr lang="en-GB" sz="2000" dirty="0"/>
              <a:t>Quite a lot aircon demand that could be shifted in summer.</a:t>
            </a:r>
          </a:p>
          <a:p>
            <a:pPr lvl="1"/>
            <a:endParaRPr lang="en-GB" b="1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577E4A0-508A-3752-36EA-F574A9DF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59" y="3692816"/>
            <a:ext cx="6515100" cy="29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05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D6AEC0-7F4D-7F62-F3F8-D50A1D55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1183"/>
          </a:xfrm>
        </p:spPr>
        <p:txBody>
          <a:bodyPr/>
          <a:lstStyle/>
          <a:p>
            <a:r>
              <a:rPr lang="en-GB" sz="4400" dirty="0"/>
              <a:t>Hourly Modelling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0E5A9-67F7-1A85-AF45-3AA761E04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6413"/>
            <a:ext cx="9601200" cy="3581400"/>
          </a:xfrm>
        </p:spPr>
        <p:txBody>
          <a:bodyPr/>
          <a:lstStyle/>
          <a:p>
            <a:r>
              <a:rPr lang="en-US" dirty="0"/>
              <a:t>Next article will go into tackling Hourly granularity modelling using Prophet.</a:t>
            </a:r>
          </a:p>
          <a:p>
            <a:r>
              <a:rPr lang="en-US" dirty="0"/>
              <a:t>Graph showing weather effect at different hours: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6544C7A-F3A7-4C43-5040-151E162A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134" y="2582604"/>
            <a:ext cx="9323666" cy="32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71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D21CE-921D-2B72-C707-6B7BDA34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4501"/>
          </a:xfrm>
        </p:spPr>
        <p:txBody>
          <a:bodyPr/>
          <a:lstStyle/>
          <a:p>
            <a:r>
              <a:rPr lang="en-US" dirty="0"/>
              <a:t>Statistical Blogs’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DDEF5-F5C4-5BF6-6978-B38A12136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7156"/>
            <a:ext cx="9601200" cy="3493214"/>
          </a:xfrm>
        </p:spPr>
        <p:txBody>
          <a:bodyPr>
            <a:normAutofit fontScale="850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1" u="sng" dirty="0"/>
              <a:t>ARIMA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short-term forecasting.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Evolves in time.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Future values depend on past values in a sequential time-dependent manner.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Relationship between lags of past observation &amp; their errors.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dirty="0"/>
              <a:t>So future predictions errors are assumed to be 0 &gt;&gt; </a:t>
            </a:r>
            <a:r>
              <a:rPr lang="en-GB" b="1" dirty="0"/>
              <a:t>increased uncertainty as forecasts extend out.</a:t>
            </a:r>
          </a:p>
          <a:p>
            <a:pPr marL="457200" lvl="1" indent="0">
              <a:buNone/>
            </a:pPr>
            <a:endParaRPr lang="en-GB" b="1" dirty="0"/>
          </a:p>
          <a:p>
            <a:pPr marL="98298" indent="-171450">
              <a:buFont typeface="Arial" panose="020B0604020202020204" pitchFamily="34" charset="0"/>
              <a:buChar char="•"/>
            </a:pPr>
            <a:r>
              <a:rPr lang="en-GB" b="1" u="sng" dirty="0"/>
              <a:t>Prophet</a:t>
            </a:r>
            <a:r>
              <a:rPr lang="en-GB" b="1" dirty="0"/>
              <a:t>:</a:t>
            </a:r>
            <a:r>
              <a:rPr lang="en-GB" dirty="0"/>
              <a:t> </a:t>
            </a:r>
            <a:r>
              <a:rPr lang="en-GB" i="1" dirty="0"/>
              <a:t>~ long-term forecasting.</a:t>
            </a:r>
            <a:endParaRPr lang="en-GB" b="1" i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Curve-fitting problem: regression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Combination of components (trend, seasonality, holidays, regressors…) by fitting curves to data.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Weights, values of components are part of the 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B564BC-7B6E-6CEA-DF1C-1950B267B691}"/>
              </a:ext>
            </a:extLst>
          </p:cNvPr>
          <p:cNvSpPr/>
          <p:nvPr/>
        </p:nvSpPr>
        <p:spPr>
          <a:xfrm>
            <a:off x="1371600" y="5517225"/>
            <a:ext cx="9447088" cy="654975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Prophet’s outputs regarding the components of the time-series are helpful to stir the short-term forecast.</a:t>
            </a:r>
          </a:p>
        </p:txBody>
      </p:sp>
    </p:spTree>
    <p:extLst>
      <p:ext uri="{BB962C8B-B14F-4D97-AF65-F5344CB8AC3E}">
        <p14:creationId xmlns:p14="http://schemas.microsoft.com/office/powerpoint/2010/main" val="378580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F29F9-CC72-FBBC-DB1C-E8F1E563C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GB Gross Demand ETL </a:t>
            </a:r>
            <a:r>
              <a:rPr lang="en-US" sz="2400" dirty="0">
                <a:solidFill>
                  <a:schemeClr val="tx1"/>
                </a:solidFill>
              </a:rPr>
              <a:t>ELEXON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F4DD479-8283-D888-E42F-9314C23DA0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74224"/>
              </p:ext>
            </p:extLst>
          </p:nvPr>
        </p:nvGraphicFramePr>
        <p:xfrm>
          <a:off x="1081549" y="1609917"/>
          <a:ext cx="7620000" cy="407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0A6F7D6-3337-6361-851C-181BAC90E459}"/>
              </a:ext>
            </a:extLst>
          </p:cNvPr>
          <p:cNvGrpSpPr/>
          <p:nvPr/>
        </p:nvGrpSpPr>
        <p:grpSpPr>
          <a:xfrm>
            <a:off x="9394210" y="1609917"/>
            <a:ext cx="2086265" cy="2964134"/>
            <a:chOff x="2683329" y="629600"/>
            <a:chExt cx="2964937" cy="42125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86DE644-7902-3F8B-57F6-A25A16021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83329" y="990600"/>
              <a:ext cx="2964936" cy="38515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E0A65D-9AC7-E95F-5769-79FB7117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683330" y="629600"/>
              <a:ext cx="2964936" cy="36100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A9FB63F-0BEC-5F54-0286-8B8DB55E8E1F}"/>
              </a:ext>
            </a:extLst>
          </p:cNvPr>
          <p:cNvSpPr/>
          <p:nvPr/>
        </p:nvSpPr>
        <p:spPr>
          <a:xfrm>
            <a:off x="9394210" y="4738201"/>
            <a:ext cx="2086264" cy="9478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tx1"/>
                </a:solidFill>
              </a:rPr>
              <a:t>Glossary: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HH: Half-Hourly.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NHH: Non-HH</a:t>
            </a:r>
          </a:p>
          <a:p>
            <a:r>
              <a:rPr lang="en-GB" sz="1200" dirty="0">
                <a:solidFill>
                  <a:schemeClr val="tx1"/>
                </a:solidFill>
              </a:rPr>
              <a:t>- GSP: Grid Supply Point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48FD04-71E1-3128-5F68-337A873A5A77}"/>
              </a:ext>
            </a:extLst>
          </p:cNvPr>
          <p:cNvSpPr/>
          <p:nvPr/>
        </p:nvSpPr>
        <p:spPr>
          <a:xfrm>
            <a:off x="1081549" y="5960352"/>
            <a:ext cx="4467913" cy="4236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50" dirty="0">
                <a:solidFill>
                  <a:schemeClr val="tx1"/>
                </a:solidFill>
              </a:rPr>
              <a:t>*** </a:t>
            </a:r>
            <a:r>
              <a:rPr lang="en-US" sz="1050" b="1" dirty="0">
                <a:hlinkClick r:id="rId10"/>
              </a:rPr>
              <a:t>https://github.com/pcpp94/elexon_pipeline_GB_demand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133318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29BC-C66B-E26B-5C2A-2F21DD6D0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8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Weather Data ETL </a:t>
            </a:r>
            <a:r>
              <a:rPr lang="en-US" sz="2400" dirty="0" err="1">
                <a:solidFill>
                  <a:schemeClr val="tx1"/>
                </a:solidFill>
              </a:rPr>
              <a:t>Meteostat</a:t>
            </a:r>
            <a:r>
              <a:rPr lang="en-US" sz="2400" baseline="30000" dirty="0">
                <a:solidFill>
                  <a:schemeClr val="tx1"/>
                </a:solidFill>
              </a:rPr>
              <a:t>**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A6CD2-D11A-EB9B-57A2-4B360DBDC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47698"/>
            <a:ext cx="3700235" cy="408505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5AEBBB-2181-FB33-071E-9E5F010415ED}"/>
              </a:ext>
            </a:extLst>
          </p:cNvPr>
          <p:cNvSpPr/>
          <p:nvPr/>
        </p:nvSpPr>
        <p:spPr>
          <a:xfrm>
            <a:off x="1088095" y="1777182"/>
            <a:ext cx="4233828" cy="43950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C823305-11DF-78D8-5E7B-8710B0D6634B}"/>
              </a:ext>
            </a:extLst>
          </p:cNvPr>
          <p:cNvSpPr txBox="1">
            <a:spLocks/>
          </p:cNvSpPr>
          <p:nvPr/>
        </p:nvSpPr>
        <p:spPr>
          <a:xfrm>
            <a:off x="5722858" y="1665462"/>
            <a:ext cx="6075851" cy="692889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b="1" dirty="0"/>
              <a:t>Mapping the closest weather stations to each GSP area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E0C17-D4E2-9B62-C23F-3177C2A1636A}"/>
              </a:ext>
            </a:extLst>
          </p:cNvPr>
          <p:cNvSpPr/>
          <p:nvPr/>
        </p:nvSpPr>
        <p:spPr>
          <a:xfrm>
            <a:off x="5722857" y="2462982"/>
            <a:ext cx="6075851" cy="370921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['Kinloss', 'Wick', 'Aberdeen / Dyce', '</a:t>
            </a:r>
            <a:r>
              <a:rPr lang="en-GB" sz="1800" b="0" i="0" dirty="0" err="1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Eskdalemuir</a:t>
            </a:r>
            <a:r>
              <a:rPr lang="en-GB" sz="1800" b="0" i="0" dirty="0">
                <a:solidFill>
                  <a:srgbClr val="555555"/>
                </a:solidFill>
                <a:effectLst/>
                <a:latin typeface="Source Code Pro" panose="020B0509030403020204" pitchFamily="49" charset="0"/>
              </a:rPr>
              <a:t>', 'Leuchars', 'Leeming', 'Waddington', 'Shawbury', 'Aberporth', 'Lyneham', 'London Heathrow Airport', 'Manston', 'Camborne', 'Bournemouth Airport']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6485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6854-3DBC-4893-E1DC-854052B64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766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Different Granularities, </a:t>
            </a:r>
            <a:r>
              <a:rPr lang="en-US" sz="3400" dirty="0">
                <a:solidFill>
                  <a:schemeClr val="tx1"/>
                </a:solidFill>
              </a:rPr>
              <a:t>Different Insights…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D7FD09B-C08C-48E8-67FE-AA95D26D7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7501523"/>
              </p:ext>
            </p:extLst>
          </p:nvPr>
        </p:nvGraphicFramePr>
        <p:xfrm>
          <a:off x="1109513" y="1932038"/>
          <a:ext cx="10800000" cy="3837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ight Bracket 2">
            <a:extLst>
              <a:ext uri="{FF2B5EF4-FFF2-40B4-BE49-F238E27FC236}">
                <a16:creationId xmlns:a16="http://schemas.microsoft.com/office/drawing/2014/main" id="{11C459AB-C052-A2B4-D4E2-0B5215173157}"/>
              </a:ext>
            </a:extLst>
          </p:cNvPr>
          <p:cNvSpPr/>
          <p:nvPr/>
        </p:nvSpPr>
        <p:spPr>
          <a:xfrm rot="5400000">
            <a:off x="4412301" y="2480165"/>
            <a:ext cx="226409" cy="6831988"/>
          </a:xfrm>
          <a:prstGeom prst="rightBracket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A7F5-54F6-CBFE-1964-95C02B9F2F31}"/>
              </a:ext>
            </a:extLst>
          </p:cNvPr>
          <p:cNvSpPr txBox="1"/>
          <p:nvPr/>
        </p:nvSpPr>
        <p:spPr>
          <a:xfrm>
            <a:off x="1109511" y="6136812"/>
            <a:ext cx="6831989" cy="3077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Choosing depends on: Data granularity, Compute power, Analysis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6540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B5F3-FB51-8414-2010-9135F4638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Prophet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5F9AB-F743-BB34-FE47-01F0F03DE2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Underlying components and logic.</a:t>
            </a:r>
          </a:p>
          <a:p>
            <a:r>
              <a:rPr lang="en-US" dirty="0"/>
              <a:t>Using </a:t>
            </a:r>
            <a:r>
              <a:rPr lang="en-US" dirty="0" err="1"/>
              <a:t>Hyperopt</a:t>
            </a:r>
            <a:r>
              <a:rPr lang="en-US" dirty="0"/>
              <a:t> to optimize hyperparameter selection</a:t>
            </a:r>
          </a:p>
        </p:txBody>
      </p:sp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B04C51-DDF1-BBBD-C6CF-B9FBD15EC4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61" y="1128660"/>
            <a:ext cx="1587461" cy="45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24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3AA24F6A-C40E-99E7-F3D3-54B397D05B02}"/>
              </a:ext>
            </a:extLst>
          </p:cNvPr>
          <p:cNvSpPr txBox="1">
            <a:spLocks/>
          </p:cNvSpPr>
          <p:nvPr/>
        </p:nvSpPr>
        <p:spPr>
          <a:xfrm>
            <a:off x="2895599" y="2091641"/>
            <a:ext cx="2296873" cy="41229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Hyper-parameter tuning</a:t>
            </a:r>
          </a:p>
        </p:txBody>
      </p:sp>
      <p:pic>
        <p:nvPicPr>
          <p:cNvPr id="43" name="Picture 42" descr="Logo, icon&#10;&#10;Description automatically generated">
            <a:extLst>
              <a:ext uri="{FF2B5EF4-FFF2-40B4-BE49-F238E27FC236}">
                <a16:creationId xmlns:a16="http://schemas.microsoft.com/office/drawing/2014/main" id="{E42EE51A-391E-4A24-DF96-D2922B574E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7" y="2108934"/>
            <a:ext cx="501491" cy="60721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Content Placeholder 4">
            <a:extLst>
              <a:ext uri="{FF2B5EF4-FFF2-40B4-BE49-F238E27FC236}">
                <a16:creationId xmlns:a16="http://schemas.microsoft.com/office/drawing/2014/main" id="{49A8224D-2E44-E3FC-E163-6BBEA3488186}"/>
              </a:ext>
            </a:extLst>
          </p:cNvPr>
          <p:cNvSpPr txBox="1">
            <a:spLocks/>
          </p:cNvSpPr>
          <p:nvPr/>
        </p:nvSpPr>
        <p:spPr>
          <a:xfrm>
            <a:off x="1251602" y="2754979"/>
            <a:ext cx="3703320" cy="10424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vert="horz" lIns="68580" tIns="34290" rIns="68580" bIns="34290" rtlCol="0" anchor="ctr">
            <a:normAutofit/>
          </a:bodyPr>
          <a:lstStyle>
            <a:lvl1pPr marL="304792" indent="-304792" algn="l" defTabSz="1219170" rtl="0" eaLnBrk="1" latinLnBrk="0" hangingPunct="1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37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defTabSz="1219170" rtl="0" eaLnBrk="1" latinLnBrk="0" hangingPunct="1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500" u="sng" dirty="0">
                <a:solidFill>
                  <a:schemeClr val="tx1"/>
                </a:solidFill>
              </a:rPr>
              <a:t>Hyperparameters:</a:t>
            </a:r>
            <a:r>
              <a:rPr lang="en-GB" sz="1500" dirty="0">
                <a:solidFill>
                  <a:schemeClr val="tx1"/>
                </a:solidFill>
              </a:rPr>
              <a:t> regularization of Objective Function’s coefficients.</a:t>
            </a:r>
          </a:p>
        </p:txBody>
      </p:sp>
      <p:pic>
        <p:nvPicPr>
          <p:cNvPr id="45" name="Picture 44" descr="HyperOpt Demystified. How to automate model tuning with… | by Michael Berk  | Towards Data Science">
            <a:extLst>
              <a:ext uri="{FF2B5EF4-FFF2-40B4-BE49-F238E27FC236}">
                <a16:creationId xmlns:a16="http://schemas.microsoft.com/office/drawing/2014/main" id="{14CF43D2-3882-2260-2C89-D4711CA804D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168" y="3959799"/>
            <a:ext cx="3046810" cy="2154863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34147B9-060B-3476-F2CA-412A6E042023}"/>
              </a:ext>
            </a:extLst>
          </p:cNvPr>
          <p:cNvSpPr/>
          <p:nvPr/>
        </p:nvSpPr>
        <p:spPr>
          <a:xfrm>
            <a:off x="1007907" y="2070108"/>
            <a:ext cx="4195483" cy="435286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F0D5E9F-16EC-419F-E8DC-B03911EA8F37}"/>
              </a:ext>
            </a:extLst>
          </p:cNvPr>
          <p:cNvSpPr/>
          <p:nvPr/>
        </p:nvSpPr>
        <p:spPr>
          <a:xfrm>
            <a:off x="1455691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Series</a:t>
            </a:r>
            <a:endParaRPr lang="en-GB" sz="825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25844F4-058F-4F75-1038-C65516B70CD0}"/>
              </a:ext>
            </a:extLst>
          </p:cNvPr>
          <p:cNvSpPr/>
          <p:nvPr/>
        </p:nvSpPr>
        <p:spPr>
          <a:xfrm>
            <a:off x="2662635" y="897193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Signal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AB36964-B073-A8A8-DA2F-A0D0FD7ED1D0}"/>
              </a:ext>
            </a:extLst>
          </p:cNvPr>
          <p:cNvSpPr/>
          <p:nvPr/>
        </p:nvSpPr>
        <p:spPr>
          <a:xfrm>
            <a:off x="3869578" y="914506"/>
            <a:ext cx="692468" cy="69246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</a:pPr>
            <a:r>
              <a:rPr lang="en-US" sz="825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Noise [Error]</a:t>
            </a:r>
            <a:endParaRPr lang="en-GB" sz="825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0" name="Equals 49">
            <a:extLst>
              <a:ext uri="{FF2B5EF4-FFF2-40B4-BE49-F238E27FC236}">
                <a16:creationId xmlns:a16="http://schemas.microsoft.com/office/drawing/2014/main" id="{0E722FF9-5587-3621-91DC-0238317D6E40}"/>
              </a:ext>
            </a:extLst>
          </p:cNvPr>
          <p:cNvSpPr/>
          <p:nvPr/>
        </p:nvSpPr>
        <p:spPr>
          <a:xfrm>
            <a:off x="2147449" y="1094425"/>
            <a:ext cx="526733" cy="330994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sp>
        <p:nvSpPr>
          <p:cNvPr id="51" name="Plus Sign 15">
            <a:extLst>
              <a:ext uri="{FF2B5EF4-FFF2-40B4-BE49-F238E27FC236}">
                <a16:creationId xmlns:a16="http://schemas.microsoft.com/office/drawing/2014/main" id="{A683C823-8EEA-0B27-0E6C-3CEC20BE1AC6}"/>
              </a:ext>
            </a:extLst>
          </p:cNvPr>
          <p:cNvSpPr/>
          <p:nvPr/>
        </p:nvSpPr>
        <p:spPr>
          <a:xfrm>
            <a:off x="3343555" y="999571"/>
            <a:ext cx="526733" cy="503873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 sz="1013"/>
          </a:p>
        </p:txBody>
      </p:sp>
      <p:pic>
        <p:nvPicPr>
          <p:cNvPr id="52" name="Picture 51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6A1498-37BB-2DC4-D5C7-29A64BBC7D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4" y="339826"/>
            <a:ext cx="1126808" cy="3219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F02FCB-687E-526C-99B9-62F7C80487F4}"/>
              </a:ext>
            </a:extLst>
          </p:cNvPr>
          <p:cNvSpPr/>
          <p:nvPr/>
        </p:nvSpPr>
        <p:spPr>
          <a:xfrm>
            <a:off x="5937642" y="465852"/>
            <a:ext cx="356753" cy="58087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400" dirty="0"/>
              <a:t>Signal Breakdown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99ADC-2A47-567C-9940-186A2C0C1161}"/>
              </a:ext>
            </a:extLst>
          </p:cNvPr>
          <p:cNvSpPr/>
          <p:nvPr/>
        </p:nvSpPr>
        <p:spPr>
          <a:xfrm rot="5400000">
            <a:off x="10550086" y="408381"/>
            <a:ext cx="503902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Trend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7C986A7-C27A-55BF-5222-DE50A940BCDC}"/>
              </a:ext>
            </a:extLst>
          </p:cNvPr>
          <p:cNvSpPr/>
          <p:nvPr/>
        </p:nvSpPr>
        <p:spPr>
          <a:xfrm rot="5400000">
            <a:off x="10550087" y="1644922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Yearly Seasonality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6DD0E6A-67B8-018F-D07D-01762E27C1AF}"/>
              </a:ext>
            </a:extLst>
          </p:cNvPr>
          <p:cNvSpPr/>
          <p:nvPr/>
        </p:nvSpPr>
        <p:spPr>
          <a:xfrm rot="5400000">
            <a:off x="10550087" y="2822266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Weekly Seasonality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7DC0AA-7939-B12F-0B65-EA1C433D354B}"/>
              </a:ext>
            </a:extLst>
          </p:cNvPr>
          <p:cNvSpPr/>
          <p:nvPr/>
        </p:nvSpPr>
        <p:spPr>
          <a:xfrm rot="5400000">
            <a:off x="10547466" y="4060595"/>
            <a:ext cx="503901" cy="97762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Holidays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36DCBB-2761-747D-45DC-67EBCA0BED94}"/>
              </a:ext>
            </a:extLst>
          </p:cNvPr>
          <p:cNvSpPr/>
          <p:nvPr/>
        </p:nvSpPr>
        <p:spPr>
          <a:xfrm rot="5400000">
            <a:off x="10553388" y="5175356"/>
            <a:ext cx="503901" cy="10401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013" dirty="0"/>
              <a:t>Weather</a:t>
            </a:r>
          </a:p>
          <a:p>
            <a:pPr algn="ctr"/>
            <a:r>
              <a:rPr lang="en-GB" sz="1013" dirty="0"/>
              <a:t>Regressors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2D53E6D-5BAB-FD4E-69F8-CA8B7B44F08E}"/>
              </a:ext>
            </a:extLst>
          </p:cNvPr>
          <p:cNvSpPr/>
          <p:nvPr/>
        </p:nvSpPr>
        <p:spPr>
          <a:xfrm>
            <a:off x="5815038" y="317499"/>
            <a:ext cx="5678461" cy="610546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4AC318D-FD9C-844B-3B51-5BD9A0EA3797}"/>
              </a:ext>
            </a:extLst>
          </p:cNvPr>
          <p:cNvSpPr/>
          <p:nvPr/>
        </p:nvSpPr>
        <p:spPr>
          <a:xfrm>
            <a:off x="1007907" y="317499"/>
            <a:ext cx="4195483" cy="15322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303B43-1B0B-8193-398C-A20B030EA39D}"/>
              </a:ext>
            </a:extLst>
          </p:cNvPr>
          <p:cNvSpPr txBox="1"/>
          <p:nvPr/>
        </p:nvSpPr>
        <p:spPr>
          <a:xfrm>
            <a:off x="2562175" y="347871"/>
            <a:ext cx="2630298" cy="34631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defPPr>
              <a:defRPr lang="en-US"/>
            </a:defPPr>
            <a:lvl1pPr indent="0" algn="ctr" defTabSz="1219170">
              <a:lnSpc>
                <a:spcPct val="100000"/>
              </a:lnSpc>
              <a:spcBef>
                <a:spcPts val="1333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95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37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523962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133547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743131" indent="-304792" defTabSz="1219170">
              <a:lnSpc>
                <a:spcPct val="100000"/>
              </a:lnSpc>
              <a:spcBef>
                <a:spcPts val="667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35271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6pPr>
            <a:lvl7pPr marL="3962301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7pPr>
            <a:lvl8pPr marL="4571886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8pPr>
            <a:lvl9pPr marL="5181470" indent="-304792" defTabSz="1219170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/>
            </a:lvl9pPr>
          </a:lstStyle>
          <a:p>
            <a:r>
              <a:rPr lang="en-GB" sz="1400" dirty="0"/>
              <a:t>Non-Domestic Daily Model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1DCA50F-FD87-77BE-7793-0CF3488BF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53" y="384798"/>
            <a:ext cx="3659704" cy="1185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4AA73F6-80CD-AD8C-3220-6F6870E82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960" y="1560010"/>
            <a:ext cx="3683093" cy="120930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8F6F0AE-BBF6-3B6F-A448-4A9299600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808" y="2754038"/>
            <a:ext cx="3702983" cy="12125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9F4EC04-1F99-88C6-9EFF-56BEC70AD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13" y="3958016"/>
            <a:ext cx="3713040" cy="1215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E135D03-4086-F423-8CA4-60FC2BE3FA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1842" y="5162711"/>
            <a:ext cx="3729712" cy="12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1094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3F3F3F"/>
    </a:dk1>
    <a:lt1>
      <a:srgbClr val="FFFFFF"/>
    </a:lt1>
    <a:dk2>
      <a:srgbClr val="002D72"/>
    </a:dk2>
    <a:lt2>
      <a:srgbClr val="FFFFFF"/>
    </a:lt2>
    <a:accent1>
      <a:srgbClr val="0097A9"/>
    </a:accent1>
    <a:accent2>
      <a:srgbClr val="A2B2C8"/>
    </a:accent2>
    <a:accent3>
      <a:srgbClr val="F6B21B"/>
    </a:accent3>
    <a:accent4>
      <a:srgbClr val="6BCABA"/>
    </a:accent4>
    <a:accent5>
      <a:srgbClr val="66C1CB"/>
    </a:accent5>
    <a:accent6>
      <a:srgbClr val="C7D1DE"/>
    </a:accent6>
    <a:hlink>
      <a:srgbClr val="33578E"/>
    </a:hlink>
    <a:folHlink>
      <a:srgbClr val="829AAC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13748</TotalTime>
  <Words>6091</Words>
  <Application>Microsoft Macintosh PowerPoint</Application>
  <PresentationFormat>Widescreen</PresentationFormat>
  <Paragraphs>650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-apple-system</vt:lpstr>
      <vt:lpstr>.SF NS</vt:lpstr>
      <vt:lpstr>Aptos</vt:lpstr>
      <vt:lpstr>Arial</vt:lpstr>
      <vt:lpstr>Cambria Math</vt:lpstr>
      <vt:lpstr>Franklin Gothic Book</vt:lpstr>
      <vt:lpstr>Menlo</vt:lpstr>
      <vt:lpstr>Source Code Pro</vt:lpstr>
      <vt:lpstr>source-sans-pro</vt:lpstr>
      <vt:lpstr>Times New Roman</vt:lpstr>
      <vt:lpstr>Wingdings</vt:lpstr>
      <vt:lpstr>Crop</vt:lpstr>
      <vt:lpstr>GB Demand forecasting</vt:lpstr>
      <vt:lpstr>Thoughts on Time-Series Forecasting</vt:lpstr>
      <vt:lpstr>Why Prophet? in Power Demand Forecasting</vt:lpstr>
      <vt:lpstr>Statistical Blogs’ input</vt:lpstr>
      <vt:lpstr>GB Gross Demand ETL ELEXON**</vt:lpstr>
      <vt:lpstr>Weather Data ETL Meteostat**</vt:lpstr>
      <vt:lpstr>Different Granularities, Different Insights…</vt:lpstr>
      <vt:lpstr>Prophet forecasting</vt:lpstr>
      <vt:lpstr>PowerPoint Presentation</vt:lpstr>
      <vt:lpstr>PowerPoint Presentation</vt:lpstr>
      <vt:lpstr>PowerPoint Presentation</vt:lpstr>
      <vt:lpstr>Prophet Objective Function</vt:lpstr>
      <vt:lpstr>Regularization + Objective Function in classic ML…</vt:lpstr>
      <vt:lpstr>Objective Function &amp; Hyperparameters in classic ML…</vt:lpstr>
      <vt:lpstr>Bayesian probabilities Refreshing memory</vt:lpstr>
      <vt:lpstr>Model Fitting, Posterior Distribution</vt:lpstr>
      <vt:lpstr>Model Fitting, Posterior Distribution</vt:lpstr>
      <vt:lpstr>Stan Optimization Algorithm</vt:lpstr>
      <vt:lpstr>Stan’s used likelihood function </vt:lpstr>
      <vt:lpstr>MAP vs. MCMC</vt:lpstr>
      <vt:lpstr>MCMC Process in Prophet</vt:lpstr>
      <vt:lpstr>MCMC Process in Prophet</vt:lpstr>
      <vt:lpstr>All the Hyperparameters.</vt:lpstr>
      <vt:lpstr>Understanding the Python Model: Initial Parameters</vt:lpstr>
      <vt:lpstr>Understanding the Python Model: Fitted Parameters</vt:lpstr>
      <vt:lpstr>Training Prophet Models</vt:lpstr>
      <vt:lpstr>HyperOpt: Hyperparamter tuning</vt:lpstr>
      <vt:lpstr>Graph of the steps taken by Prophet</vt:lpstr>
      <vt:lpstr>Graph of the steps taken by Prophet + HP...</vt:lpstr>
      <vt:lpstr>Prophet drawbacks in long-term forecasting…</vt:lpstr>
      <vt:lpstr>GB forecast</vt:lpstr>
      <vt:lpstr>TO SHOW (TO DO)</vt:lpstr>
      <vt:lpstr>Some GB demand insights</vt:lpstr>
      <vt:lpstr>Hourly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t3260</dc:creator>
  <cp:lastModifiedBy>t3260</cp:lastModifiedBy>
  <cp:revision>52</cp:revision>
  <dcterms:created xsi:type="dcterms:W3CDTF">2024-07-22T10:59:02Z</dcterms:created>
  <dcterms:modified xsi:type="dcterms:W3CDTF">2024-09-30T16:51:37Z</dcterms:modified>
</cp:coreProperties>
</file>